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8" r:id="rId2"/>
    <p:sldId id="283" r:id="rId3"/>
    <p:sldId id="277" r:id="rId4"/>
    <p:sldId id="301" r:id="rId5"/>
    <p:sldId id="300" r:id="rId6"/>
    <p:sldId id="282" r:id="rId7"/>
    <p:sldId id="257" r:id="rId8"/>
    <p:sldId id="258" r:id="rId9"/>
    <p:sldId id="287" r:id="rId10"/>
    <p:sldId id="289" r:id="rId11"/>
    <p:sldId id="290" r:id="rId12"/>
    <p:sldId id="263" r:id="rId13"/>
    <p:sldId id="280" r:id="rId14"/>
    <p:sldId id="291" r:id="rId15"/>
    <p:sldId id="292" r:id="rId16"/>
    <p:sldId id="293" r:id="rId17"/>
    <p:sldId id="294" r:id="rId18"/>
    <p:sldId id="265" r:id="rId19"/>
    <p:sldId id="266" r:id="rId20"/>
    <p:sldId id="299" r:id="rId21"/>
    <p:sldId id="295" r:id="rId22"/>
    <p:sldId id="276" r:id="rId23"/>
    <p:sldId id="297" r:id="rId24"/>
    <p:sldId id="269" r:id="rId25"/>
    <p:sldId id="303"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7791" autoAdjust="0"/>
  </p:normalViewPr>
  <p:slideViewPr>
    <p:cSldViewPr>
      <p:cViewPr>
        <p:scale>
          <a:sx n="80" d="100"/>
          <a:sy n="80" d="100"/>
        </p:scale>
        <p:origin x="-167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B682E1-9571-4ADC-8014-B0FB4BFB50F5}" type="datetimeFigureOut">
              <a:rPr lang="en-US" smtClean="0"/>
              <a:t>5/30/2018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B3CCF9-68C8-4308-90F1-854352D6A07E}" type="slidenum">
              <a:rPr lang="en-US" smtClean="0"/>
              <a:t>‹#›</a:t>
            </a:fld>
            <a:endParaRPr lang="en-US"/>
          </a:p>
        </p:txBody>
      </p:sp>
    </p:spTree>
    <p:extLst>
      <p:ext uri="{BB962C8B-B14F-4D97-AF65-F5344CB8AC3E}">
        <p14:creationId xmlns:p14="http://schemas.microsoft.com/office/powerpoint/2010/main" val="260389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95% of consumers are… outside of the US!  </a:t>
            </a:r>
          </a:p>
          <a:p>
            <a:endParaRPr lang="en-US" altLang="en-US" dirty="0" smtClean="0">
              <a:latin typeface="Arial" charset="0"/>
              <a:cs typeface="Arial" charset="0"/>
            </a:endParaRPr>
          </a:p>
          <a:p>
            <a:r>
              <a:rPr lang="en-US" altLang="en-US" dirty="0" smtClean="0">
                <a:latin typeface="Arial" charset="0"/>
                <a:cs typeface="Arial" charset="0"/>
              </a:rPr>
              <a:t>Diversification of Market Risk + Opportunity</a:t>
            </a:r>
          </a:p>
          <a:p>
            <a:endParaRPr lang="en-US" altLang="en-US" dirty="0" smtClean="0">
              <a:latin typeface="Arial" charset="0"/>
              <a:cs typeface="Arial" charset="0"/>
            </a:endParaRPr>
          </a:p>
          <a:p>
            <a:r>
              <a:rPr lang="en-US" altLang="en-US" dirty="0" smtClean="0">
                <a:latin typeface="Arial" charset="0"/>
                <a:cs typeface="Arial" charset="0"/>
              </a:rPr>
              <a:t>Extend life of product, development costs</a:t>
            </a:r>
          </a:p>
          <a:p>
            <a:endParaRPr lang="en-US" altLang="en-US" dirty="0" smtClean="0">
              <a:latin typeface="Arial" charset="0"/>
              <a:cs typeface="Arial" charset="0"/>
            </a:endParaRPr>
          </a:p>
          <a:p>
            <a:r>
              <a:rPr lang="en-US" altLang="en-US" dirty="0" smtClean="0">
                <a:latin typeface="Arial" charset="0"/>
                <a:cs typeface="Arial" charset="0"/>
              </a:rPr>
              <a:t>Capitalize on USA Brand</a:t>
            </a:r>
          </a:p>
          <a:p>
            <a:endParaRPr lang="en-US" altLang="en-US" dirty="0" smtClean="0">
              <a:latin typeface="Arial" charset="0"/>
              <a:cs typeface="Arial" charset="0"/>
            </a:endParaRPr>
          </a:p>
          <a:p>
            <a:r>
              <a:rPr lang="en-US" altLang="en-US" dirty="0" smtClean="0">
                <a:latin typeface="Arial" charset="0"/>
                <a:cs typeface="Arial" charset="0"/>
              </a:rPr>
              <a:t>Use idle capacity; reduce unit costs</a:t>
            </a:r>
          </a:p>
          <a:p>
            <a:endParaRPr lang="en-US" altLang="en-US" dirty="0" smtClean="0">
              <a:latin typeface="Arial" charset="0"/>
              <a:cs typeface="Arial"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5608" indent="-290497" eaLnBrk="0" hangingPunct="0">
              <a:spcBef>
                <a:spcPct val="30000"/>
              </a:spcBef>
              <a:defRPr sz="1200">
                <a:solidFill>
                  <a:schemeClr val="tx1"/>
                </a:solidFill>
                <a:latin typeface="Arial" charset="0"/>
                <a:cs typeface="Arial" charset="0"/>
              </a:defRPr>
            </a:lvl2pPr>
            <a:lvl3pPr marL="1163574" indent="-231762" eaLnBrk="0" hangingPunct="0">
              <a:spcBef>
                <a:spcPct val="30000"/>
              </a:spcBef>
              <a:defRPr sz="1200">
                <a:solidFill>
                  <a:schemeClr val="tx1"/>
                </a:solidFill>
                <a:latin typeface="Arial" charset="0"/>
                <a:cs typeface="Arial" charset="0"/>
              </a:defRPr>
            </a:lvl3pPr>
            <a:lvl4pPr marL="1630273" indent="-231762" eaLnBrk="0" hangingPunct="0">
              <a:spcBef>
                <a:spcPct val="30000"/>
              </a:spcBef>
              <a:defRPr sz="1200">
                <a:solidFill>
                  <a:schemeClr val="tx1"/>
                </a:solidFill>
                <a:latin typeface="Arial" charset="0"/>
                <a:cs typeface="Arial" charset="0"/>
              </a:defRPr>
            </a:lvl4pPr>
            <a:lvl5pPr marL="2095384" indent="-231762" eaLnBrk="0" hangingPunct="0">
              <a:spcBef>
                <a:spcPct val="30000"/>
              </a:spcBef>
              <a:defRPr sz="1200">
                <a:solidFill>
                  <a:schemeClr val="tx1"/>
                </a:solidFill>
                <a:latin typeface="Arial" charset="0"/>
                <a:cs typeface="Arial" charset="0"/>
              </a:defRPr>
            </a:lvl5pPr>
            <a:lvl6pPr marL="2552559" indent="-231762" eaLnBrk="0" fontAlgn="base" hangingPunct="0">
              <a:spcBef>
                <a:spcPct val="30000"/>
              </a:spcBef>
              <a:spcAft>
                <a:spcPct val="0"/>
              </a:spcAft>
              <a:defRPr sz="1200">
                <a:solidFill>
                  <a:schemeClr val="tx1"/>
                </a:solidFill>
                <a:latin typeface="Arial" charset="0"/>
                <a:cs typeface="Arial" charset="0"/>
              </a:defRPr>
            </a:lvl6pPr>
            <a:lvl7pPr marL="3009734" indent="-231762" eaLnBrk="0" fontAlgn="base" hangingPunct="0">
              <a:spcBef>
                <a:spcPct val="30000"/>
              </a:spcBef>
              <a:spcAft>
                <a:spcPct val="0"/>
              </a:spcAft>
              <a:defRPr sz="1200">
                <a:solidFill>
                  <a:schemeClr val="tx1"/>
                </a:solidFill>
                <a:latin typeface="Arial" charset="0"/>
                <a:cs typeface="Arial" charset="0"/>
              </a:defRPr>
            </a:lvl7pPr>
            <a:lvl8pPr marL="3466908" indent="-231762" eaLnBrk="0" fontAlgn="base" hangingPunct="0">
              <a:spcBef>
                <a:spcPct val="30000"/>
              </a:spcBef>
              <a:spcAft>
                <a:spcPct val="0"/>
              </a:spcAft>
              <a:defRPr sz="1200">
                <a:solidFill>
                  <a:schemeClr val="tx1"/>
                </a:solidFill>
                <a:latin typeface="Arial" charset="0"/>
                <a:cs typeface="Arial" charset="0"/>
              </a:defRPr>
            </a:lvl8pPr>
            <a:lvl9pPr marL="3924083" indent="-23176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67B558E-FD63-4A1C-9570-AD6A08380A65}"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Does my product have any potential in other countries?</a:t>
            </a:r>
          </a:p>
          <a:p>
            <a:r>
              <a:rPr lang="en-US" altLang="en-US" dirty="0" smtClean="0">
                <a:latin typeface="Arial" charset="0"/>
                <a:cs typeface="Arial" charset="0"/>
              </a:rPr>
              <a:t>What are the best markets for my product?</a:t>
            </a:r>
          </a:p>
          <a:p>
            <a:r>
              <a:rPr lang="en-US" altLang="en-US" dirty="0" smtClean="0">
                <a:latin typeface="Arial" charset="0"/>
                <a:cs typeface="Arial" charset="0"/>
              </a:rPr>
              <a:t>Where can I get good market research?</a:t>
            </a:r>
          </a:p>
          <a:p>
            <a:r>
              <a:rPr lang="en-US" altLang="en-US" dirty="0" smtClean="0">
                <a:latin typeface="Arial" charset="0"/>
                <a:cs typeface="Arial" charset="0"/>
              </a:rPr>
              <a:t>What steps can I take to find qualified buyers and</a:t>
            </a:r>
          </a:p>
          <a:p>
            <a:r>
              <a:rPr lang="en-US" altLang="en-US" dirty="0" smtClean="0">
                <a:latin typeface="Arial" charset="0"/>
                <a:cs typeface="Arial" charset="0"/>
              </a:rPr>
              <a:t>business partners?</a:t>
            </a:r>
          </a:p>
          <a:p>
            <a:r>
              <a:rPr lang="en-US" altLang="en-US" dirty="0" smtClean="0">
                <a:latin typeface="Arial" charset="0"/>
                <a:cs typeface="Arial" charset="0"/>
              </a:rPr>
              <a:t>How do I write an effective letter of introduction to</a:t>
            </a:r>
          </a:p>
          <a:p>
            <a:r>
              <a:rPr lang="en-US" altLang="en-US" dirty="0" smtClean="0">
                <a:latin typeface="Arial" charset="0"/>
                <a:cs typeface="Arial" charset="0"/>
              </a:rPr>
              <a:t>potential distributors?</a:t>
            </a:r>
          </a:p>
          <a:p>
            <a:r>
              <a:rPr lang="en-US" altLang="en-US" dirty="0" smtClean="0">
                <a:latin typeface="Arial" charset="0"/>
                <a:cs typeface="Arial" charset="0"/>
              </a:rPr>
              <a:t>What is an Incoterm?</a:t>
            </a:r>
          </a:p>
          <a:p>
            <a:r>
              <a:rPr lang="en-US" altLang="en-US" dirty="0" smtClean="0">
                <a:latin typeface="Arial" charset="0"/>
                <a:cs typeface="Arial" charset="0"/>
              </a:rPr>
              <a:t>How can I arrive at a competitive export price?</a:t>
            </a:r>
          </a:p>
          <a:p>
            <a:r>
              <a:rPr lang="en-US" altLang="en-US" dirty="0" smtClean="0">
                <a:latin typeface="Arial" charset="0"/>
                <a:cs typeface="Arial" charset="0"/>
              </a:rPr>
              <a:t>What is a Schedule B number?</a:t>
            </a:r>
          </a:p>
          <a:p>
            <a:endParaRPr lang="en-US" altLang="en-US" dirty="0" smtClean="0">
              <a:latin typeface="Arial" charset="0"/>
              <a:cs typeface="Arial" charset="0"/>
            </a:endParaRPr>
          </a:p>
          <a:p>
            <a:r>
              <a:rPr lang="en-US" altLang="en-US" dirty="0" smtClean="0">
                <a:latin typeface="Arial" charset="0"/>
                <a:cs typeface="Arial" charset="0"/>
              </a:rPr>
              <a:t>Experienced</a:t>
            </a:r>
          </a:p>
          <a:p>
            <a:r>
              <a:rPr lang="en-US" altLang="en-US" dirty="0" smtClean="0">
                <a:latin typeface="Arial" charset="0"/>
                <a:cs typeface="Arial" charset="0"/>
              </a:rPr>
              <a:t>op Product/Market Evaluation for your products</a:t>
            </a:r>
          </a:p>
          <a:p>
            <a:r>
              <a:rPr lang="en-US" altLang="en-US" dirty="0" smtClean="0">
                <a:latin typeface="Arial" charset="0"/>
                <a:cs typeface="Arial" charset="0"/>
              </a:rPr>
              <a:t>Tradeshow event preparation</a:t>
            </a:r>
          </a:p>
          <a:p>
            <a:r>
              <a:rPr lang="en-US" altLang="en-US" dirty="0" smtClean="0">
                <a:latin typeface="Arial" charset="0"/>
                <a:cs typeface="Arial" charset="0"/>
              </a:rPr>
              <a:t>Trade lead follow-up assistance</a:t>
            </a:r>
          </a:p>
          <a:p>
            <a:r>
              <a:rPr lang="en-US" altLang="en-US" dirty="0" smtClean="0">
                <a:latin typeface="Arial" charset="0"/>
                <a:cs typeface="Arial" charset="0"/>
              </a:rPr>
              <a:t>Calculating export prices based on terms of sale</a:t>
            </a:r>
          </a:p>
          <a:p>
            <a:r>
              <a:rPr lang="en-US" altLang="en-US" dirty="0" smtClean="0">
                <a:latin typeface="Arial" charset="0"/>
                <a:cs typeface="Arial" charset="0"/>
              </a:rPr>
              <a:t>Commercial documentation &amp; correspondence</a:t>
            </a:r>
          </a:p>
          <a:p>
            <a:r>
              <a:rPr lang="en-US" altLang="en-US" dirty="0" smtClean="0">
                <a:latin typeface="Arial" charset="0"/>
                <a:cs typeface="Arial" charset="0"/>
              </a:rPr>
              <a:t>Free Trade Agreement (FTA) compliance procedures</a:t>
            </a:r>
          </a:p>
          <a:p>
            <a:r>
              <a:rPr lang="en-US" altLang="en-US" dirty="0" smtClean="0">
                <a:latin typeface="Arial" charset="0"/>
                <a:cs typeface="Arial" charset="0"/>
              </a:rPr>
              <a:t>Documentary credits &amp; collections</a:t>
            </a:r>
          </a:p>
          <a:p>
            <a:r>
              <a:rPr lang="en-US" altLang="en-US" dirty="0" smtClean="0">
                <a:latin typeface="Arial" charset="0"/>
                <a:cs typeface="Arial" charset="0"/>
              </a:rPr>
              <a:t>Export assistance provider referrals</a:t>
            </a:r>
          </a:p>
          <a:p>
            <a:r>
              <a:rPr lang="en-US" altLang="en-US" dirty="0" smtClean="0">
                <a:latin typeface="Arial" charset="0"/>
                <a:cs typeface="Arial" charset="0"/>
              </a:rPr>
              <a:t>Secondary market research</a:t>
            </a:r>
          </a:p>
          <a:p>
            <a:r>
              <a:rPr lang="en-US" altLang="en-US" dirty="0" smtClean="0">
                <a:latin typeface="Arial" charset="0"/>
                <a:cs typeface="Arial" charset="0"/>
              </a:rPr>
              <a:t>Calculating Destination Duties &amp; Taxes</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20C01CA-A6C1-4117-AD2C-47C8E5AE284F}" type="slidenum">
              <a:rPr lang="en-US" altLang="en-US" smtClean="0"/>
              <a:pPr eaLnBrk="1" hangingPunct="1">
                <a:spcBef>
                  <a:spcPct val="0"/>
                </a:spcBef>
              </a:pPr>
              <a:t>10</a:t>
            </a:fld>
            <a:endParaRPr lang="en-US" altLang="en-US" smtClean="0"/>
          </a:p>
        </p:txBody>
      </p:sp>
      <p:sp>
        <p:nvSpPr>
          <p:cNvPr id="4608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20C01CA-A6C1-4117-AD2C-47C8E5AE284F}" type="slidenum">
              <a:rPr lang="en-US" altLang="en-US" smtClean="0"/>
              <a:pPr eaLnBrk="1" hangingPunct="1">
                <a:spcBef>
                  <a:spcPct val="0"/>
                </a:spcBef>
              </a:pPr>
              <a:t>11</a:t>
            </a:fld>
            <a:endParaRPr lang="en-US" altLang="en-US" smtClean="0"/>
          </a:p>
        </p:txBody>
      </p:sp>
      <p:sp>
        <p:nvSpPr>
          <p:cNvPr id="4608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20C01CA-A6C1-4117-AD2C-47C8E5AE284F}" type="slidenum">
              <a:rPr lang="en-US" altLang="en-US" smtClean="0"/>
              <a:pPr eaLnBrk="1" hangingPunct="1">
                <a:spcBef>
                  <a:spcPct val="0"/>
                </a:spcBef>
              </a:pPr>
              <a:t>12</a:t>
            </a:fld>
            <a:endParaRPr lang="en-US" altLang="en-US" smtClean="0"/>
          </a:p>
        </p:txBody>
      </p:sp>
      <p:sp>
        <p:nvSpPr>
          <p:cNvPr id="4608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 typeface="Arial" panose="020B0604020202020204" pitchFamily="34" charset="0"/>
              <a:buChar char="•"/>
              <a:defRPr/>
            </a:pPr>
            <a:r>
              <a:rPr lang="en-US" altLang="en-US" dirty="0" smtClean="0">
                <a:latin typeface="Arial" charset="0"/>
                <a:cs typeface="Arial" charset="0"/>
              </a:rPr>
              <a:t>Food Export could not operate with out our in-market representatives. The IMRs are industry specialists and collectively cover 40+ markets.</a:t>
            </a:r>
          </a:p>
          <a:p>
            <a:pPr marL="174708" indent="-174708">
              <a:buFont typeface="Arial" panose="020B0604020202020204" pitchFamily="34" charset="0"/>
              <a:buChar char="•"/>
              <a:defRPr/>
            </a:pPr>
            <a:r>
              <a:rPr lang="en-US" altLang="en-US" dirty="0" smtClean="0">
                <a:latin typeface="Arial" charset="0"/>
                <a:cs typeface="Arial" charset="0"/>
              </a:rPr>
              <a:t>In-market reps assist with trade missions in their regions and nominating buyers to come to U.S. for Buyers Missions</a:t>
            </a:r>
          </a:p>
          <a:p>
            <a:pPr marL="174708" indent="-174708">
              <a:buFont typeface="Arial" panose="020B0604020202020204" pitchFamily="34" charset="0"/>
              <a:buChar char="•"/>
              <a:defRPr/>
            </a:pPr>
            <a:r>
              <a:rPr lang="en-US" altLang="en-US" dirty="0" smtClean="0">
                <a:latin typeface="Arial" charset="0"/>
                <a:cs typeface="Arial" charset="0"/>
              </a:rPr>
              <a:t>Additionally, IMRs complete research for specific products in their market for Food Export’s Market Builder Service</a:t>
            </a:r>
          </a:p>
          <a:p>
            <a:pPr marL="174708" indent="-174708">
              <a:buFont typeface="Arial" panose="020B0604020202020204" pitchFamily="34" charset="0"/>
              <a:buChar char="•"/>
              <a:defRPr/>
            </a:pPr>
            <a:r>
              <a:rPr lang="en-US" altLang="en-US" dirty="0" smtClean="0">
                <a:latin typeface="Arial" charset="0"/>
                <a:cs typeface="Arial" charset="0"/>
              </a:rPr>
              <a:t>They also remain up to date on documentation, labeling requirements</a:t>
            </a:r>
          </a:p>
          <a:p>
            <a:pPr>
              <a:defRPr/>
            </a:pPr>
            <a:endParaRPr lang="en-US" altLang="en-US" dirty="0" smtClean="0">
              <a:latin typeface="Arial" charset="0"/>
              <a:cs typeface="Arial"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70007" indent="-296033" eaLnBrk="0" hangingPunct="0">
              <a:spcBef>
                <a:spcPct val="30000"/>
              </a:spcBef>
              <a:defRPr sz="1200">
                <a:solidFill>
                  <a:schemeClr val="tx1"/>
                </a:solidFill>
                <a:latin typeface="Arial" charset="0"/>
                <a:cs typeface="Arial" charset="0"/>
              </a:defRPr>
            </a:lvl2pPr>
            <a:lvl3pPr marL="1185747" indent="-236179" eaLnBrk="0" hangingPunct="0">
              <a:spcBef>
                <a:spcPct val="30000"/>
              </a:spcBef>
              <a:defRPr sz="1200">
                <a:solidFill>
                  <a:schemeClr val="tx1"/>
                </a:solidFill>
                <a:latin typeface="Arial" charset="0"/>
                <a:cs typeface="Arial" charset="0"/>
              </a:defRPr>
            </a:lvl3pPr>
            <a:lvl4pPr marL="1661340" indent="-236179" eaLnBrk="0" hangingPunct="0">
              <a:spcBef>
                <a:spcPct val="30000"/>
              </a:spcBef>
              <a:defRPr sz="1200">
                <a:solidFill>
                  <a:schemeClr val="tx1"/>
                </a:solidFill>
                <a:latin typeface="Arial" charset="0"/>
                <a:cs typeface="Arial" charset="0"/>
              </a:defRPr>
            </a:lvl4pPr>
            <a:lvl5pPr marL="2135315" indent="-236179" eaLnBrk="0" hangingPunct="0">
              <a:spcBef>
                <a:spcPct val="30000"/>
              </a:spcBef>
              <a:defRPr sz="1200">
                <a:solidFill>
                  <a:schemeClr val="tx1"/>
                </a:solidFill>
                <a:latin typeface="Arial" charset="0"/>
                <a:cs typeface="Arial" charset="0"/>
              </a:defRPr>
            </a:lvl5pPr>
            <a:lvl6pPr marL="2601201" indent="-236179" eaLnBrk="0" fontAlgn="base" hangingPunct="0">
              <a:spcBef>
                <a:spcPct val="30000"/>
              </a:spcBef>
              <a:spcAft>
                <a:spcPct val="0"/>
              </a:spcAft>
              <a:defRPr sz="1200">
                <a:solidFill>
                  <a:schemeClr val="tx1"/>
                </a:solidFill>
                <a:latin typeface="Arial" charset="0"/>
                <a:cs typeface="Arial" charset="0"/>
              </a:defRPr>
            </a:lvl6pPr>
            <a:lvl7pPr marL="3067088" indent="-236179" eaLnBrk="0" fontAlgn="base" hangingPunct="0">
              <a:spcBef>
                <a:spcPct val="30000"/>
              </a:spcBef>
              <a:spcAft>
                <a:spcPct val="0"/>
              </a:spcAft>
              <a:defRPr sz="1200">
                <a:solidFill>
                  <a:schemeClr val="tx1"/>
                </a:solidFill>
                <a:latin typeface="Arial" charset="0"/>
                <a:cs typeface="Arial" charset="0"/>
              </a:defRPr>
            </a:lvl7pPr>
            <a:lvl8pPr marL="3532975" indent="-236179" eaLnBrk="0" fontAlgn="base" hangingPunct="0">
              <a:spcBef>
                <a:spcPct val="30000"/>
              </a:spcBef>
              <a:spcAft>
                <a:spcPct val="0"/>
              </a:spcAft>
              <a:defRPr sz="1200">
                <a:solidFill>
                  <a:schemeClr val="tx1"/>
                </a:solidFill>
                <a:latin typeface="Arial" charset="0"/>
                <a:cs typeface="Arial" charset="0"/>
              </a:defRPr>
            </a:lvl8pPr>
            <a:lvl9pPr marL="3998862" indent="-23617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43456AA-1CC4-4C37-9656-9673B8F56773}"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Finding the right market and buyer for your product is the key to exporting success! Exporters who are looking to secure their product in an international market, find new distributors or importers, and/or receive valuable feedback about their product can take advantage of our Market Builder service. This one-of-a-kind service offers packages especially designed to an exporter's needs and wants.</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20C01CA-A6C1-4117-AD2C-47C8E5AE284F}" type="slidenum">
              <a:rPr lang="en-US" altLang="en-US" smtClean="0"/>
              <a:pPr eaLnBrk="1" hangingPunct="1">
                <a:spcBef>
                  <a:spcPct val="0"/>
                </a:spcBef>
              </a:pPr>
              <a:t>14</a:t>
            </a:fld>
            <a:endParaRPr lang="en-US" altLang="en-US" smtClean="0"/>
          </a:p>
        </p:txBody>
      </p:sp>
      <p:sp>
        <p:nvSpPr>
          <p:cNvPr id="4608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20C01CA-A6C1-4117-AD2C-47C8E5AE284F}" type="slidenum">
              <a:rPr lang="en-US" altLang="en-US" smtClean="0"/>
              <a:pPr eaLnBrk="1" hangingPunct="1">
                <a:spcBef>
                  <a:spcPct val="0"/>
                </a:spcBef>
              </a:pPr>
              <a:t>15</a:t>
            </a:fld>
            <a:endParaRPr lang="en-US" altLang="en-US" smtClean="0"/>
          </a:p>
        </p:txBody>
      </p:sp>
      <p:sp>
        <p:nvSpPr>
          <p:cNvPr id="4608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20C01CA-A6C1-4117-AD2C-47C8E5AE284F}" type="slidenum">
              <a:rPr lang="en-US" altLang="en-US" smtClean="0"/>
              <a:pPr eaLnBrk="1" hangingPunct="1">
                <a:spcBef>
                  <a:spcPct val="0"/>
                </a:spcBef>
              </a:pPr>
              <a:t>16</a:t>
            </a:fld>
            <a:endParaRPr lang="en-US" altLang="en-US" smtClean="0"/>
          </a:p>
        </p:txBody>
      </p:sp>
      <p:sp>
        <p:nvSpPr>
          <p:cNvPr id="4608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20C01CA-A6C1-4117-AD2C-47C8E5AE284F}" type="slidenum">
              <a:rPr lang="en-US" altLang="en-US" smtClean="0"/>
              <a:pPr eaLnBrk="1" hangingPunct="1">
                <a:spcBef>
                  <a:spcPct val="0"/>
                </a:spcBef>
              </a:pPr>
              <a:t>17</a:t>
            </a:fld>
            <a:endParaRPr lang="en-US" altLang="en-US" smtClean="0"/>
          </a:p>
        </p:txBody>
      </p:sp>
      <p:sp>
        <p:nvSpPr>
          <p:cNvPr id="4608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6F858D4-0ADC-4C64-BE58-965266B09186}" type="slidenum">
              <a:rPr lang="en-US" altLang="en-US" smtClean="0"/>
              <a:pPr eaLnBrk="1" hangingPunct="1">
                <a:spcBef>
                  <a:spcPct val="0"/>
                </a:spcBef>
              </a:pPr>
              <a:t>18</a:t>
            </a:fld>
            <a:endParaRPr lang="en-US" altLang="en-US" smtClean="0"/>
          </a:p>
        </p:txBody>
      </p:sp>
      <p:sp>
        <p:nvSpPr>
          <p:cNvPr id="4813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Branded:</a:t>
            </a:r>
          </a:p>
          <a:p>
            <a:r>
              <a:rPr lang="en-US" altLang="en-US" dirty="0" smtClean="0"/>
              <a:t>	-2500 – 300,000</a:t>
            </a:r>
          </a:p>
          <a:p>
            <a:r>
              <a:rPr lang="en-US" altLang="en-US" dirty="0" smtClean="0"/>
              <a:t>	-Must be a small business by SBA standards</a:t>
            </a:r>
          </a:p>
          <a:p>
            <a:r>
              <a:rPr lang="en-US" altLang="en-US" dirty="0" smtClean="0"/>
              <a:t>	-Application and claims process</a:t>
            </a:r>
          </a:p>
          <a:p>
            <a:r>
              <a:rPr lang="en-US" altLang="en-US" dirty="0" smtClean="0"/>
              <a:t>	-Tradeshows, advertisements, label modifications, sample shipping, promotions, website dev.</a:t>
            </a:r>
          </a:p>
          <a:p>
            <a:endParaRPr lang="en-US" altLang="en-US" dirty="0" smtClean="0">
              <a:latin typeface="Arial" charset="0"/>
              <a:cs typeface="Arial"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EA4372A-7582-4465-8336-59E51E323C98}" type="slidenum">
              <a:rPr lang="en-US" altLang="en-US" smtClean="0">
                <a:latin typeface="Tw Cen MT" pitchFamily="34" charset="0"/>
              </a:rPr>
              <a:pPr eaLnBrk="1" hangingPunct="1">
                <a:spcBef>
                  <a:spcPct val="0"/>
                </a:spcBef>
              </a:pPr>
              <a:t>19</a:t>
            </a:fld>
            <a:endParaRPr lang="en-US" altLang="en-US" smtClean="0">
              <a:latin typeface="Tw Cen MT" pitchFamily="34" charset="0"/>
            </a:endParaRPr>
          </a:p>
        </p:txBody>
      </p:sp>
      <p:sp>
        <p:nvSpPr>
          <p:cNvPr id="4915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latin typeface="Tw Cen MT" pitchFamily="34" charset="0"/>
              </a:rPr>
              <a:t>6/13/2013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How many of you are</a:t>
            </a:r>
            <a:r>
              <a:rPr lang="en-US" altLang="en-US" baseline="0" dirty="0" smtClean="0">
                <a:latin typeface="Arial" charset="0"/>
                <a:cs typeface="Arial" charset="0"/>
              </a:rPr>
              <a:t> currently exporting?</a:t>
            </a:r>
          </a:p>
          <a:p>
            <a:r>
              <a:rPr lang="en-US" altLang="en-US" baseline="0" dirty="0" smtClean="0">
                <a:latin typeface="Arial" charset="0"/>
                <a:cs typeface="Arial" charset="0"/>
              </a:rPr>
              <a:t>How many of you are familiar with our organization?</a:t>
            </a:r>
            <a:endParaRPr lang="en-US" altLang="en-US" dirty="0" smtClean="0">
              <a:latin typeface="Arial" charset="0"/>
              <a:cs typeface="Arial"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37C37F4-C074-497A-AE05-DEA8FFC862E4}"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cs typeface="Arial"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EA4372A-7582-4465-8336-59E51E323C98}" type="slidenum">
              <a:rPr lang="en-US" altLang="en-US" smtClean="0">
                <a:latin typeface="Tw Cen MT" pitchFamily="34" charset="0"/>
              </a:rPr>
              <a:pPr eaLnBrk="1" hangingPunct="1">
                <a:spcBef>
                  <a:spcPct val="0"/>
                </a:spcBef>
              </a:pPr>
              <a:t>20</a:t>
            </a:fld>
            <a:endParaRPr lang="en-US" altLang="en-US" smtClean="0">
              <a:latin typeface="Tw Cen MT" pitchFamily="34" charset="0"/>
            </a:endParaRPr>
          </a:p>
        </p:txBody>
      </p:sp>
      <p:sp>
        <p:nvSpPr>
          <p:cNvPr id="4915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latin typeface="Tw Cen MT" pitchFamily="34" charset="0"/>
              </a:rPr>
              <a:t>6/13/2013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Branded:</a:t>
            </a:r>
          </a:p>
          <a:p>
            <a:r>
              <a:rPr lang="en-US" altLang="en-US" dirty="0" smtClean="0"/>
              <a:t>	-2500 – 300,000</a:t>
            </a:r>
          </a:p>
          <a:p>
            <a:r>
              <a:rPr lang="en-US" altLang="en-US" dirty="0" smtClean="0"/>
              <a:t>	-Must be a small business by SBA standards</a:t>
            </a:r>
          </a:p>
          <a:p>
            <a:r>
              <a:rPr lang="en-US" altLang="en-US" dirty="0" smtClean="0"/>
              <a:t>	-Application and claims process</a:t>
            </a:r>
          </a:p>
          <a:p>
            <a:r>
              <a:rPr lang="en-US" altLang="en-US" dirty="0" smtClean="0"/>
              <a:t>	-Tradeshows, advertisements, label modifications, sample shipping, promotions, website dev.</a:t>
            </a:r>
          </a:p>
          <a:p>
            <a:endParaRPr lang="en-US" altLang="en-US" dirty="0" smtClean="0">
              <a:latin typeface="Arial" charset="0"/>
              <a:cs typeface="Arial"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EA4372A-7582-4465-8336-59E51E323C98}" type="slidenum">
              <a:rPr lang="en-US" altLang="en-US" smtClean="0">
                <a:latin typeface="Tw Cen MT" pitchFamily="34" charset="0"/>
              </a:rPr>
              <a:pPr eaLnBrk="1" hangingPunct="1">
                <a:spcBef>
                  <a:spcPct val="0"/>
                </a:spcBef>
              </a:pPr>
              <a:t>21</a:t>
            </a:fld>
            <a:endParaRPr lang="en-US" altLang="en-US" smtClean="0">
              <a:latin typeface="Tw Cen MT" pitchFamily="34" charset="0"/>
            </a:endParaRPr>
          </a:p>
        </p:txBody>
      </p:sp>
      <p:sp>
        <p:nvSpPr>
          <p:cNvPr id="4915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latin typeface="Tw Cen MT" pitchFamily="34" charset="0"/>
              </a:rPr>
              <a:t>6/13/2013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FEF6976-1E6A-4978-99B3-6C1445C6137A}"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FEF6976-1E6A-4978-99B3-6C1445C6137A}"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A51A24B-324D-495F-8BA2-4FDBBAE22E29}" type="slidenum">
              <a:rPr lang="en-US" altLang="en-US" smtClean="0"/>
              <a:pPr eaLnBrk="1" hangingPunct="1">
                <a:spcBef>
                  <a:spcPct val="0"/>
                </a:spcBef>
              </a:pPr>
              <a:t>24</a:t>
            </a:fld>
            <a:endParaRPr lang="en-US" altLang="en-US" smtClean="0"/>
          </a:p>
        </p:txBody>
      </p:sp>
      <p:sp>
        <p:nvSpPr>
          <p:cNvPr id="5018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A51A24B-324D-495F-8BA2-4FDBBAE22E29}" type="slidenum">
              <a:rPr lang="en-US" altLang="en-US" smtClean="0"/>
              <a:pPr eaLnBrk="1" hangingPunct="1">
                <a:spcBef>
                  <a:spcPct val="0"/>
                </a:spcBef>
              </a:pPr>
              <a:t>25</a:t>
            </a:fld>
            <a:endParaRPr lang="en-US" altLang="en-US" smtClean="0"/>
          </a:p>
        </p:txBody>
      </p:sp>
      <p:sp>
        <p:nvSpPr>
          <p:cNvPr id="5018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Benefits of Strategic</a:t>
            </a:r>
            <a:r>
              <a:rPr lang="en-US" altLang="en-US" baseline="0" dirty="0" smtClean="0">
                <a:latin typeface="Arial" charset="0"/>
                <a:cs typeface="Arial" charset="0"/>
              </a:rPr>
              <a:t> Alliance:</a:t>
            </a:r>
          </a:p>
          <a:p>
            <a:pPr marL="349415" indent="-349415">
              <a:spcBef>
                <a:spcPct val="50000"/>
              </a:spcBef>
              <a:buClr>
                <a:srgbClr val="FF0000"/>
              </a:buClr>
              <a:buSzPct val="85000"/>
              <a:buFont typeface="Arial" pitchFamily="34" charset="0"/>
              <a:buChar char="•"/>
              <a:defRPr/>
            </a:pPr>
            <a:r>
              <a:rPr lang="en-US" dirty="0">
                <a:solidFill>
                  <a:schemeClr val="accent1">
                    <a:lumMod val="50000"/>
                  </a:schemeClr>
                </a:solidFill>
                <a:latin typeface="Arial" charset="0"/>
              </a:rPr>
              <a:t>Similar tactics in complementary markets, we have doubled the number of market opportunities</a:t>
            </a:r>
          </a:p>
          <a:p>
            <a:pPr marL="349415" indent="-349415">
              <a:spcBef>
                <a:spcPct val="50000"/>
              </a:spcBef>
              <a:buClr>
                <a:srgbClr val="FF0000"/>
              </a:buClr>
              <a:buSzPct val="85000"/>
              <a:buFont typeface="Arial" pitchFamily="34" charset="0"/>
              <a:buChar char="•"/>
              <a:defRPr/>
            </a:pPr>
            <a:r>
              <a:rPr lang="en-US" dirty="0">
                <a:solidFill>
                  <a:schemeClr val="accent1">
                    <a:lumMod val="50000"/>
                  </a:schemeClr>
                </a:solidFill>
                <a:latin typeface="Arial" charset="0"/>
              </a:rPr>
              <a:t>Increase in overseas representative network</a:t>
            </a:r>
          </a:p>
          <a:p>
            <a:pPr marL="349415" indent="-349415">
              <a:spcBef>
                <a:spcPct val="50000"/>
              </a:spcBef>
              <a:buClr>
                <a:srgbClr val="FF0000"/>
              </a:buClr>
              <a:buSzPct val="85000"/>
              <a:buFont typeface="Arial" pitchFamily="34" charset="0"/>
              <a:buChar char="•"/>
              <a:defRPr/>
            </a:pPr>
            <a:r>
              <a:rPr lang="en-US" dirty="0">
                <a:solidFill>
                  <a:schemeClr val="accent1">
                    <a:lumMod val="50000"/>
                  </a:schemeClr>
                </a:solidFill>
                <a:latin typeface="Arial" charset="0"/>
              </a:rPr>
              <a:t>Collaborative programs allow more and larger projects</a:t>
            </a:r>
          </a:p>
          <a:p>
            <a:pPr marL="349415" indent="-349415">
              <a:spcBef>
                <a:spcPct val="50000"/>
              </a:spcBef>
              <a:buClr>
                <a:srgbClr val="FF0000"/>
              </a:buClr>
              <a:buSzPct val="85000"/>
              <a:buFont typeface="Arial" pitchFamily="34" charset="0"/>
              <a:buChar char="•"/>
              <a:defRPr/>
            </a:pPr>
            <a:r>
              <a:rPr lang="en-US" dirty="0">
                <a:solidFill>
                  <a:schemeClr val="accent1">
                    <a:lumMod val="50000"/>
                  </a:schemeClr>
                </a:solidFill>
                <a:latin typeface="Arial" charset="0"/>
              </a:rPr>
              <a:t>Program/operational efficiencies and cost savings</a:t>
            </a:r>
          </a:p>
          <a:p>
            <a:pPr marL="349415" indent="-349415">
              <a:spcBef>
                <a:spcPct val="50000"/>
              </a:spcBef>
              <a:buClr>
                <a:srgbClr val="FF0000"/>
              </a:buClr>
              <a:buSzPct val="85000"/>
              <a:buFont typeface="Arial" pitchFamily="34" charset="0"/>
              <a:buChar char="•"/>
              <a:defRPr/>
            </a:pPr>
            <a:r>
              <a:rPr lang="en-US" dirty="0">
                <a:solidFill>
                  <a:schemeClr val="accent1">
                    <a:lumMod val="50000"/>
                  </a:schemeClr>
                </a:solidFill>
                <a:latin typeface="Arial" charset="0"/>
              </a:rPr>
              <a:t>More streamlined image for our overseas customers</a:t>
            </a:r>
          </a:p>
          <a:p>
            <a:endParaRPr lang="en-US" altLang="en-US" dirty="0" smtClean="0">
              <a:latin typeface="Arial" charset="0"/>
              <a:cs typeface="Arial"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37C37F4-C074-497A-AE05-DEA8FFC862E4}"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Additional</a:t>
            </a:r>
            <a:r>
              <a:rPr lang="en-US" altLang="en-US" baseline="0" dirty="0" smtClean="0">
                <a:latin typeface="Arial" charset="0"/>
                <a:cs typeface="Arial" charset="0"/>
              </a:rPr>
              <a:t> partnerships with trade centers including:</a:t>
            </a:r>
          </a:p>
          <a:p>
            <a:pPr marL="174708" indent="-174708">
              <a:buFont typeface="Arial" panose="020B0604020202020204" pitchFamily="34" charset="0"/>
              <a:buChar char="•"/>
            </a:pPr>
            <a:r>
              <a:rPr lang="en-US" altLang="en-US" baseline="0" dirty="0" smtClean="0">
                <a:latin typeface="Arial" charset="0"/>
                <a:cs typeface="Arial" charset="0"/>
              </a:rPr>
              <a:t>Maine International Trade Center</a:t>
            </a:r>
          </a:p>
          <a:p>
            <a:pPr marL="174708" indent="-174708">
              <a:buFont typeface="Arial" panose="020B0604020202020204" pitchFamily="34" charset="0"/>
              <a:buChar char="•"/>
            </a:pPr>
            <a:r>
              <a:rPr lang="en-US" altLang="en-US" baseline="0" dirty="0" smtClean="0">
                <a:latin typeface="Arial" charset="0"/>
                <a:cs typeface="Arial" charset="0"/>
              </a:rPr>
              <a:t>Empire State Development in New York State</a:t>
            </a:r>
          </a:p>
          <a:p>
            <a:pPr marL="174708" indent="-174708">
              <a:buFont typeface="Arial" panose="020B0604020202020204" pitchFamily="34" charset="0"/>
              <a:buChar char="•"/>
            </a:pPr>
            <a:r>
              <a:rPr lang="en-US" altLang="en-US" baseline="0" dirty="0" smtClean="0">
                <a:latin typeface="Arial" charset="0"/>
                <a:cs typeface="Arial" charset="0"/>
              </a:rPr>
              <a:t>New Hampshire International Trade Resource Center</a:t>
            </a:r>
          </a:p>
          <a:p>
            <a:pPr marL="174708" indent="-174708">
              <a:buFont typeface="Arial" panose="020B0604020202020204" pitchFamily="34" charset="0"/>
              <a:buChar char="•"/>
            </a:pPr>
            <a:r>
              <a:rPr lang="en-US" altLang="en-US" baseline="0" dirty="0" smtClean="0">
                <a:latin typeface="Arial" charset="0"/>
                <a:cs typeface="Arial" charset="0"/>
              </a:rPr>
              <a:t>Rhode Island Commerce</a:t>
            </a:r>
          </a:p>
          <a:p>
            <a:pPr marL="174708" indent="-174708">
              <a:buFont typeface="Arial" panose="020B0604020202020204" pitchFamily="34" charset="0"/>
              <a:buChar char="•"/>
            </a:pPr>
            <a:endParaRPr lang="en-US" altLang="en-US" baseline="0" dirty="0" smtClean="0">
              <a:latin typeface="Arial" charset="0"/>
              <a:cs typeface="Arial" charset="0"/>
            </a:endParaRPr>
          </a:p>
          <a:p>
            <a:pPr marL="174708" indent="-174708">
              <a:buFont typeface="Arial" panose="020B0604020202020204" pitchFamily="34" charset="0"/>
              <a:buChar char="•"/>
            </a:pPr>
            <a:r>
              <a:rPr lang="en-US" altLang="en-US" baseline="0" dirty="0" smtClean="0">
                <a:latin typeface="Arial" charset="0"/>
                <a:cs typeface="Arial" charset="0"/>
              </a:rPr>
              <a:t>Partnerships and outreach to other agencies is key to our strategy and reaching potential exporters. That’s why I am here today!</a:t>
            </a:r>
            <a:endParaRPr lang="en-US" altLang="en-US" dirty="0" smtClean="0">
              <a:latin typeface="Arial" charset="0"/>
              <a:cs typeface="Arial"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10B265C-B222-46E8-AD0D-59A4F710A12F}" type="slidenum">
              <a:rPr lang="en-US" altLang="en-US" smtClean="0"/>
              <a:pPr eaLnBrk="1" hangingPunct="1">
                <a:spcBef>
                  <a:spcPct val="0"/>
                </a:spcBef>
              </a:pPr>
              <a:t>4</a:t>
            </a:fld>
            <a:endParaRPr lang="en-US" altLang="en-US" smtClean="0"/>
          </a:p>
        </p:txBody>
      </p:sp>
      <p:sp>
        <p:nvSpPr>
          <p:cNvPr id="3584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cs typeface="Arial"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504044A-64BF-4D3F-9CB0-21DDDDC77F02}"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Consumer Oriented – think</a:t>
            </a:r>
            <a:r>
              <a:rPr lang="en-US" altLang="en-US" baseline="0" dirty="0" smtClean="0">
                <a:latin typeface="Arial" charset="0"/>
                <a:cs typeface="Arial" charset="0"/>
              </a:rPr>
              <a:t> of what you’d see at a grocery store of what a restaurant would purchase from their distributor</a:t>
            </a:r>
            <a:endParaRPr lang="en-US" altLang="en-US" dirty="0" smtClean="0">
              <a:latin typeface="Arial" charset="0"/>
              <a:cs typeface="Arial"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FF0E91-4081-4F7C-8B37-5DD2CEEF2E54}" type="slidenum">
              <a:rPr lang="en-US" altLang="en-US" smtClean="0"/>
              <a:pPr eaLnBrk="1" hangingPunct="1">
                <a:spcBef>
                  <a:spcPct val="0"/>
                </a:spcBef>
              </a:pPr>
              <a:t>6</a:t>
            </a:fld>
            <a:endParaRPr lang="en-US" altLang="en-US" smtClean="0"/>
          </a:p>
        </p:txBody>
      </p:sp>
      <p:sp>
        <p:nvSpPr>
          <p:cNvPr id="3686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9083B5A-2BF6-4CB2-BDF0-2CB328799ADB}" type="slidenum">
              <a:rPr lang="en-US" altLang="en-US" smtClean="0">
                <a:latin typeface="Tw Cen MT" pitchFamily="34" charset="0"/>
              </a:rPr>
              <a:pPr eaLnBrk="1" hangingPunct="1">
                <a:spcBef>
                  <a:spcPct val="0"/>
                </a:spcBef>
              </a:pPr>
              <a:t>7</a:t>
            </a:fld>
            <a:endParaRPr lang="en-US" altLang="en-US" smtClean="0">
              <a:latin typeface="Tw Cen MT" pitchFamily="34" charset="0"/>
            </a:endParaRPr>
          </a:p>
        </p:txBody>
      </p:sp>
      <p:sp>
        <p:nvSpPr>
          <p:cNvPr id="3994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latin typeface="Tw Cen MT" pitchFamily="34" charset="0"/>
              </a:rPr>
              <a:t>6/13/2013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As other organization we have newsletters and website that has industry knowledge targeted to small food manufacturers</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CDC1F53-5AA1-4136-A466-A3A010B21CC8}" type="slidenum">
              <a:rPr lang="en-US" altLang="en-US" smtClean="0">
                <a:latin typeface="Tw Cen MT" pitchFamily="34" charset="0"/>
              </a:rPr>
              <a:pPr eaLnBrk="1" hangingPunct="1">
                <a:spcBef>
                  <a:spcPct val="0"/>
                </a:spcBef>
              </a:pPr>
              <a:t>8</a:t>
            </a:fld>
            <a:endParaRPr lang="en-US" altLang="en-US" smtClean="0">
              <a:latin typeface="Tw Cen MT" pitchFamily="34" charset="0"/>
            </a:endParaRPr>
          </a:p>
        </p:txBody>
      </p:sp>
      <p:sp>
        <p:nvSpPr>
          <p:cNvPr id="4096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latin typeface="Tw Cen MT" pitchFamily="34" charset="0"/>
              </a:rPr>
              <a:t>6/13/2013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Whether you’re new to exporting or have experience there are always specific issues and questions that are unique to your company, products, and export markets. With the Food Export </a:t>
            </a:r>
            <a:r>
              <a:rPr lang="en-US" altLang="en-US" dirty="0" err="1" smtClean="0">
                <a:latin typeface="Arial" charset="0"/>
                <a:cs typeface="Arial" charset="0"/>
              </a:rPr>
              <a:t>HelplineTM</a:t>
            </a:r>
            <a:r>
              <a:rPr lang="en-US" altLang="en-US" dirty="0" smtClean="0">
                <a:latin typeface="Arial" charset="0"/>
                <a:cs typeface="Arial" charset="0"/>
              </a:rPr>
              <a:t>, you’ll speak with an industry expert who’ll put more than 33 years of experience to work for you. There are no canned answers, only insightful, customized advice specifically for you</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20C01CA-A6C1-4117-AD2C-47C8E5AE284F}" type="slidenum">
              <a:rPr lang="en-US" altLang="en-US" smtClean="0"/>
              <a:pPr eaLnBrk="1" hangingPunct="1">
                <a:spcBef>
                  <a:spcPct val="0"/>
                </a:spcBef>
              </a:pPr>
              <a:t>9</a:t>
            </a:fld>
            <a:endParaRPr lang="en-US" altLang="en-US" smtClean="0"/>
          </a:p>
        </p:txBody>
      </p:sp>
      <p:sp>
        <p:nvSpPr>
          <p:cNvPr id="4608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6/13/2013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3DC41-60A9-4C42-8916-129580702564}"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82224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3DC41-60A9-4C42-8916-129580702564}"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287730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3DC41-60A9-4C42-8916-129580702564}"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182009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3DC41-60A9-4C42-8916-129580702564}"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28292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3DC41-60A9-4C42-8916-129580702564}"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18512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3DC41-60A9-4C42-8916-129580702564}"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194787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3DC41-60A9-4C42-8916-129580702564}" type="datetimeFigureOut">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309185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3DC41-60A9-4C42-8916-129580702564}"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72256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3DC41-60A9-4C42-8916-129580702564}" type="datetimeFigureOut">
              <a:rPr lang="en-US" smtClean="0"/>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408274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3DC41-60A9-4C42-8916-129580702564}"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135768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3DC41-60A9-4C42-8916-129580702564}"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EB4DE-E38F-4073-8B58-396443595ECC}" type="slidenum">
              <a:rPr lang="en-US" smtClean="0"/>
              <a:t>‹#›</a:t>
            </a:fld>
            <a:endParaRPr lang="en-US"/>
          </a:p>
        </p:txBody>
      </p:sp>
    </p:spTree>
    <p:extLst>
      <p:ext uri="{BB962C8B-B14F-4D97-AF65-F5344CB8AC3E}">
        <p14:creationId xmlns:p14="http://schemas.microsoft.com/office/powerpoint/2010/main" val="259436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3DC41-60A9-4C42-8916-129580702564}" type="datetimeFigureOut">
              <a:rPr lang="en-US" smtClean="0"/>
              <a:t>5/30/2018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EB4DE-E38F-4073-8B58-396443595ECC}" type="slidenum">
              <a:rPr lang="en-US" smtClean="0"/>
              <a:t>‹#›</a:t>
            </a:fld>
            <a:endParaRPr lang="en-US"/>
          </a:p>
        </p:txBody>
      </p:sp>
    </p:spTree>
    <p:extLst>
      <p:ext uri="{BB962C8B-B14F-4D97-AF65-F5344CB8AC3E}">
        <p14:creationId xmlns:p14="http://schemas.microsoft.com/office/powerpoint/2010/main" val="3924163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foodexport.org/" TargetMode="External"/><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0" y="1793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500" dirty="0" smtClean="0">
                <a:solidFill>
                  <a:schemeClr val="bg1"/>
                </a:solidFill>
                <a:latin typeface="+mn-lt"/>
              </a:rPr>
              <a:t>Food Export Association of the Midwest USA</a:t>
            </a:r>
          </a:p>
        </p:txBody>
      </p:sp>
      <p:pic>
        <p:nvPicPr>
          <p:cNvPr id="2" name="Picture 3" descr="FOOD_EXPORT Mu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9144000"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244" name="TextBox 6"/>
          <p:cNvSpPr txBox="1">
            <a:spLocks noChangeArrowheads="1"/>
          </p:cNvSpPr>
          <p:nvPr/>
        </p:nvSpPr>
        <p:spPr bwMode="auto">
          <a:xfrm>
            <a:off x="2942627" y="5987702"/>
            <a:ext cx="6201373" cy="584775"/>
          </a:xfrm>
          <a:prstGeom prst="rect">
            <a:avLst/>
          </a:prstGeom>
          <a:solidFill>
            <a:srgbClr val="C00000"/>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a:solidFill>
                  <a:srgbClr val="FFFFFF"/>
                </a:solidFill>
                <a:latin typeface="Tw Cen MT" pitchFamily="34" charset="0"/>
              </a:rPr>
              <a:t>﻿</a:t>
            </a:r>
            <a:r>
              <a:rPr lang="en-US" altLang="en-US" sz="3200" dirty="0" smtClean="0">
                <a:solidFill>
                  <a:srgbClr val="FFFFFF"/>
                </a:solidFill>
                <a:latin typeface="Tw Cen MT" pitchFamily="34" charset="0"/>
              </a:rPr>
              <a:t>Grow Nebraska Webinar </a:t>
            </a:r>
            <a:endParaRPr lang="en-US" altLang="en-US" sz="3200" dirty="0">
              <a:solidFill>
                <a:srgbClr val="FFFFFF"/>
              </a:solidFill>
              <a:latin typeface="Tw Cen MT"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Tree>
    <p:extLst>
      <p:ext uri="{BB962C8B-B14F-4D97-AF65-F5344CB8AC3E}">
        <p14:creationId xmlns:p14="http://schemas.microsoft.com/office/powerpoint/2010/main" val="4020393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Food Export </a:t>
            </a:r>
            <a:r>
              <a:rPr lang="en-US" sz="4000" dirty="0" err="1" smtClean="0">
                <a:solidFill>
                  <a:schemeClr val="bg1"/>
                </a:solidFill>
                <a:latin typeface="+mn-lt"/>
                <a:ea typeface="ＭＳ Ｐゴシック" pitchFamily="-112" charset="-128"/>
              </a:rPr>
              <a:t>Helpline</a:t>
            </a:r>
            <a:r>
              <a:rPr lang="en-US" sz="4000" baseline="30000" dirty="0" err="1" smtClean="0">
                <a:solidFill>
                  <a:schemeClr val="bg1"/>
                </a:solidFill>
                <a:latin typeface="+mn-lt"/>
                <a:ea typeface="ＭＳ Ｐゴシック" pitchFamily="-112" charset="-128"/>
              </a:rPr>
              <a:t>TM</a:t>
            </a:r>
            <a:endParaRPr lang="en-US" sz="4000" baseline="30000" dirty="0" smtClean="0">
              <a:solidFill>
                <a:schemeClr val="bg1"/>
              </a:solidFill>
              <a:latin typeface="+mn-lt"/>
              <a:ea typeface="ＭＳ Ｐゴシック" pitchFamily="-112" charset="-128"/>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8" name="Rectangle 3"/>
          <p:cNvSpPr txBox="1">
            <a:spLocks noChangeArrowheads="1"/>
          </p:cNvSpPr>
          <p:nvPr/>
        </p:nvSpPr>
        <p:spPr bwMode="auto">
          <a:xfrm>
            <a:off x="1042988" y="1133475"/>
            <a:ext cx="7580312" cy="4500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FF0000"/>
              </a:buClr>
              <a:buSzPct val="85000"/>
              <a:buNone/>
              <a:tabLst>
                <a:tab pos="401638" algn="l"/>
              </a:tabLst>
              <a:defRPr/>
            </a:pPr>
            <a:r>
              <a:rPr lang="en-US" sz="2800" dirty="0" smtClean="0">
                <a:solidFill>
                  <a:schemeClr val="accent1">
                    <a:lumMod val="50000"/>
                  </a:schemeClr>
                </a:solidFill>
                <a:latin typeface="Arial" pitchFamily="34" charset="0"/>
                <a:ea typeface="ＭＳ Ｐゴシック" pitchFamily="34" charset="-128"/>
              </a:rPr>
              <a:t>Provides assistance on a variety of topics:</a:t>
            </a:r>
          </a:p>
          <a:p>
            <a:pPr>
              <a:buClr>
                <a:srgbClr val="FF0000"/>
              </a:buClr>
              <a:buSzPct val="85000"/>
              <a:tabLst>
                <a:tab pos="401638" algn="l"/>
              </a:tabLst>
              <a:defRPr/>
            </a:pPr>
            <a:r>
              <a:rPr lang="en-US" sz="2400" dirty="0" smtClean="0">
                <a:solidFill>
                  <a:schemeClr val="accent1">
                    <a:lumMod val="50000"/>
                  </a:schemeClr>
                </a:solidFill>
                <a:latin typeface="Arial" pitchFamily="34" charset="0"/>
                <a:ea typeface="ＭＳ Ｐゴシック" pitchFamily="34" charset="-128"/>
              </a:rPr>
              <a:t>	Export readiness</a:t>
            </a:r>
          </a:p>
          <a:p>
            <a:pPr>
              <a:buClr>
                <a:srgbClr val="FF0000"/>
              </a:buClr>
              <a:buSzPct val="85000"/>
              <a:tabLst>
                <a:tab pos="401638" algn="l"/>
              </a:tabLst>
              <a:defRPr/>
            </a:pPr>
            <a:r>
              <a:rPr lang="en-US" sz="2400" dirty="0" smtClean="0">
                <a:solidFill>
                  <a:schemeClr val="accent1">
                    <a:lumMod val="50000"/>
                  </a:schemeClr>
                </a:solidFill>
                <a:latin typeface="Arial" pitchFamily="34" charset="0"/>
                <a:ea typeface="ＭＳ Ｐゴシック" pitchFamily="34" charset="-128"/>
              </a:rPr>
              <a:t>	NAFTA rules and regulations</a:t>
            </a:r>
          </a:p>
          <a:p>
            <a:pPr>
              <a:buClr>
                <a:srgbClr val="FF0000"/>
              </a:buClr>
              <a:buSzPct val="85000"/>
              <a:tabLst>
                <a:tab pos="401638" algn="l"/>
              </a:tabLst>
              <a:defRPr/>
            </a:pPr>
            <a:r>
              <a:rPr lang="en-US" sz="2400" dirty="0" smtClean="0">
                <a:solidFill>
                  <a:schemeClr val="accent1">
                    <a:lumMod val="50000"/>
                  </a:schemeClr>
                </a:solidFill>
                <a:latin typeface="Arial" pitchFamily="34" charset="0"/>
                <a:ea typeface="ＭＳ Ｐゴシック" pitchFamily="34" charset="-128"/>
              </a:rPr>
              <a:t>	Top Market/Product Evaluation</a:t>
            </a:r>
          </a:p>
          <a:p>
            <a:pPr>
              <a:buClr>
                <a:srgbClr val="FF0000"/>
              </a:buClr>
              <a:buSzPct val="85000"/>
              <a:tabLst>
                <a:tab pos="401638" algn="l"/>
              </a:tabLst>
              <a:defRPr/>
            </a:pPr>
            <a:r>
              <a:rPr lang="en-US" sz="2400" dirty="0" smtClean="0">
                <a:solidFill>
                  <a:schemeClr val="accent1">
                    <a:lumMod val="50000"/>
                  </a:schemeClr>
                </a:solidFill>
                <a:latin typeface="Arial" pitchFamily="34" charset="0"/>
                <a:ea typeface="ＭＳ Ｐゴシック" pitchFamily="34" charset="-128"/>
              </a:rPr>
              <a:t>	Secondary market research</a:t>
            </a:r>
          </a:p>
          <a:p>
            <a:pPr>
              <a:buClr>
                <a:srgbClr val="FF0000"/>
              </a:buClr>
              <a:buSzPct val="85000"/>
              <a:tabLst>
                <a:tab pos="401638" algn="l"/>
              </a:tabLst>
              <a:defRPr/>
            </a:pPr>
            <a:r>
              <a:rPr lang="en-US" sz="2400" dirty="0" smtClean="0">
                <a:solidFill>
                  <a:schemeClr val="accent1">
                    <a:lumMod val="50000"/>
                  </a:schemeClr>
                </a:solidFill>
                <a:latin typeface="Arial" pitchFamily="34" charset="0"/>
                <a:ea typeface="ＭＳ Ｐゴシック" pitchFamily="34" charset="-128"/>
              </a:rPr>
              <a:t>	</a:t>
            </a:r>
            <a:r>
              <a:rPr lang="en-US" sz="2400" dirty="0">
                <a:solidFill>
                  <a:schemeClr val="accent1">
                    <a:lumMod val="50000"/>
                  </a:schemeClr>
                </a:solidFill>
                <a:latin typeface="Arial" pitchFamily="34" charset="0"/>
                <a:ea typeface="ＭＳ Ｐゴシック" pitchFamily="34" charset="-128"/>
              </a:rPr>
              <a:t>T</a:t>
            </a:r>
            <a:r>
              <a:rPr lang="en-US" sz="2400" dirty="0" smtClean="0">
                <a:solidFill>
                  <a:schemeClr val="accent1">
                    <a:lumMod val="50000"/>
                  </a:schemeClr>
                </a:solidFill>
                <a:latin typeface="Arial" pitchFamily="34" charset="0"/>
                <a:ea typeface="ＭＳ Ｐゴシック" pitchFamily="34" charset="-128"/>
              </a:rPr>
              <a:t>rade event preparation</a:t>
            </a:r>
          </a:p>
          <a:p>
            <a:pPr>
              <a:buClr>
                <a:srgbClr val="FF0000"/>
              </a:buClr>
              <a:buSzPct val="85000"/>
              <a:tabLst>
                <a:tab pos="401638" algn="l"/>
              </a:tabLst>
              <a:defRPr/>
            </a:pPr>
            <a:r>
              <a:rPr lang="en-US" sz="2400" dirty="0" smtClean="0">
                <a:solidFill>
                  <a:schemeClr val="accent1">
                    <a:lumMod val="50000"/>
                  </a:schemeClr>
                </a:solidFill>
                <a:latin typeface="Arial" pitchFamily="34" charset="0"/>
                <a:ea typeface="ＭＳ Ｐゴシック" pitchFamily="34" charset="-128"/>
              </a:rPr>
              <a:t>	</a:t>
            </a:r>
            <a:r>
              <a:rPr lang="en-US" sz="2400" dirty="0">
                <a:solidFill>
                  <a:schemeClr val="accent1">
                    <a:lumMod val="50000"/>
                  </a:schemeClr>
                </a:solidFill>
                <a:latin typeface="Arial" pitchFamily="34" charset="0"/>
                <a:ea typeface="ＭＳ Ｐゴシック" pitchFamily="34" charset="-128"/>
              </a:rPr>
              <a:t>D</a:t>
            </a:r>
            <a:r>
              <a:rPr lang="en-US" sz="2400" dirty="0" smtClean="0">
                <a:solidFill>
                  <a:schemeClr val="accent1">
                    <a:lumMod val="50000"/>
                  </a:schemeClr>
                </a:solidFill>
                <a:latin typeface="Arial" pitchFamily="34" charset="0"/>
                <a:ea typeface="ＭＳ Ｐゴシック" pitchFamily="34" charset="-128"/>
              </a:rPr>
              <a:t>ocumentation and correspondence</a:t>
            </a:r>
          </a:p>
          <a:p>
            <a:pPr>
              <a:buClr>
                <a:srgbClr val="FF0000"/>
              </a:buClr>
              <a:buSzPct val="85000"/>
              <a:tabLst>
                <a:tab pos="401638" algn="l"/>
              </a:tabLst>
              <a:defRPr/>
            </a:pPr>
            <a:r>
              <a:rPr lang="en-US" sz="2400" dirty="0" smtClean="0">
                <a:solidFill>
                  <a:schemeClr val="accent1">
                    <a:lumMod val="50000"/>
                  </a:schemeClr>
                </a:solidFill>
                <a:latin typeface="Arial" pitchFamily="34" charset="0"/>
                <a:ea typeface="ＭＳ Ｐゴシック" pitchFamily="34" charset="-128"/>
              </a:rPr>
              <a:t>	</a:t>
            </a:r>
            <a:r>
              <a:rPr lang="en-US" sz="2400" dirty="0">
                <a:solidFill>
                  <a:schemeClr val="accent1">
                    <a:lumMod val="50000"/>
                  </a:schemeClr>
                </a:solidFill>
                <a:latin typeface="Arial" pitchFamily="34" charset="0"/>
                <a:ea typeface="ＭＳ Ｐゴシック" pitchFamily="34" charset="-128"/>
              </a:rPr>
              <a:t>P</a:t>
            </a:r>
            <a:r>
              <a:rPr lang="en-US" sz="2400" dirty="0" smtClean="0">
                <a:solidFill>
                  <a:schemeClr val="accent1">
                    <a:lumMod val="50000"/>
                  </a:schemeClr>
                </a:solidFill>
                <a:latin typeface="Arial" pitchFamily="34" charset="0"/>
                <a:ea typeface="ＭＳ Ｐゴシック" pitchFamily="34" charset="-128"/>
              </a:rPr>
              <a:t>ayment and collections</a:t>
            </a:r>
          </a:p>
          <a:p>
            <a:pPr>
              <a:buClr>
                <a:srgbClr val="FF0000"/>
              </a:buClr>
              <a:buSzPct val="85000"/>
              <a:tabLst>
                <a:tab pos="401638" algn="l"/>
              </a:tabLst>
              <a:defRPr/>
            </a:pPr>
            <a:r>
              <a:rPr lang="en-US" sz="2400" dirty="0" smtClean="0">
                <a:solidFill>
                  <a:schemeClr val="accent1">
                    <a:lumMod val="50000"/>
                  </a:schemeClr>
                </a:solidFill>
                <a:latin typeface="Arial" pitchFamily="34" charset="0"/>
                <a:ea typeface="ＭＳ Ｐゴシック" pitchFamily="34" charset="-128"/>
              </a:rPr>
              <a:t>	and many more </a:t>
            </a:r>
          </a:p>
          <a:p>
            <a:pPr marL="0" indent="0">
              <a:buClr>
                <a:srgbClr val="FF0000"/>
              </a:buClr>
              <a:buSzPct val="85000"/>
              <a:buNone/>
              <a:tabLst>
                <a:tab pos="401638" algn="l"/>
              </a:tabLst>
              <a:defRPr/>
            </a:pPr>
            <a:r>
              <a:rPr lang="en-US" sz="2400" dirty="0" smtClean="0">
                <a:solidFill>
                  <a:schemeClr val="accent1">
                    <a:lumMod val="50000"/>
                  </a:schemeClr>
                </a:solidFill>
                <a:latin typeface="Arial" pitchFamily="34" charset="0"/>
                <a:ea typeface="ＭＳ Ｐゴシック" pitchFamily="34" charset="-128"/>
              </a:rPr>
              <a:t>*</a:t>
            </a:r>
            <a:r>
              <a:rPr lang="en-US" sz="2200" dirty="0" smtClean="0">
                <a:solidFill>
                  <a:schemeClr val="accent1">
                    <a:lumMod val="50000"/>
                  </a:schemeClr>
                </a:solidFill>
                <a:latin typeface="Arial" pitchFamily="34" charset="0"/>
                <a:ea typeface="ＭＳ Ｐゴシック" pitchFamily="34" charset="-128"/>
              </a:rPr>
              <a:t>Participation agreement is needed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381" y="4361213"/>
            <a:ext cx="3462785" cy="1545886"/>
          </a:xfrm>
          <a:prstGeom prst="rect">
            <a:avLst/>
          </a:prstGeom>
        </p:spPr>
      </p:pic>
    </p:spTree>
    <p:extLst>
      <p:ext uri="{BB962C8B-B14F-4D97-AF65-F5344CB8AC3E}">
        <p14:creationId xmlns:p14="http://schemas.microsoft.com/office/powerpoint/2010/main" val="21340519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400998"/>
            <a:ext cx="2243963" cy="2916012"/>
          </a:xfrm>
          <a:prstGeom prst="rect">
            <a:avLst/>
          </a:prstGeom>
        </p:spPr>
      </p:pic>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
          <p:cNvSpPr txBox="1">
            <a:spLocks noChangeArrowheads="1"/>
          </p:cNvSpPr>
          <p:nvPr/>
        </p:nvSpPr>
        <p:spPr bwMode="auto">
          <a:xfrm>
            <a:off x="-150894"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Educational Seminars and Webinars</a:t>
            </a:r>
            <a:endParaRPr lang="en-US" sz="4000" baseline="30000" dirty="0" smtClean="0">
              <a:solidFill>
                <a:schemeClr val="bg1"/>
              </a:solidFill>
              <a:latin typeface="+mn-lt"/>
              <a:ea typeface="ＭＳ Ｐゴシック" pitchFamily="-112" charset="-128"/>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10" name="Rectangle 3"/>
          <p:cNvSpPr txBox="1">
            <a:spLocks noChangeArrowheads="1"/>
          </p:cNvSpPr>
          <p:nvPr/>
        </p:nvSpPr>
        <p:spPr>
          <a:xfrm>
            <a:off x="652463" y="1214439"/>
            <a:ext cx="8491537" cy="43481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50000"/>
              </a:spcBef>
              <a:buClr>
                <a:srgbClr val="FF0000"/>
              </a:buClr>
              <a:buSzPct val="85000"/>
              <a:defRPr/>
            </a:pPr>
            <a:r>
              <a:rPr lang="en-US" sz="2400" dirty="0" smtClean="0">
                <a:solidFill>
                  <a:schemeClr val="accent1">
                    <a:lumMod val="50000"/>
                  </a:schemeClr>
                </a:solidFill>
                <a:latin typeface="Arial" charset="0"/>
              </a:rPr>
              <a:t>In collaboration with our member states</a:t>
            </a:r>
          </a:p>
          <a:p>
            <a:pPr marL="0" indent="0">
              <a:lnSpc>
                <a:spcPct val="80000"/>
              </a:lnSpc>
              <a:spcBef>
                <a:spcPct val="50000"/>
              </a:spcBef>
              <a:buClr>
                <a:srgbClr val="FF0000"/>
              </a:buClr>
              <a:buSzPct val="85000"/>
              <a:buNone/>
              <a:defRPr/>
            </a:pPr>
            <a:endParaRPr lang="en-US" sz="1200" dirty="0" smtClean="0">
              <a:solidFill>
                <a:schemeClr val="accent1">
                  <a:lumMod val="50000"/>
                </a:schemeClr>
              </a:solidFill>
              <a:latin typeface="Arial" charset="0"/>
            </a:endParaRPr>
          </a:p>
          <a:p>
            <a:pPr>
              <a:lnSpc>
                <a:spcPct val="80000"/>
              </a:lnSpc>
              <a:spcBef>
                <a:spcPct val="50000"/>
              </a:spcBef>
              <a:buClr>
                <a:srgbClr val="FF0000"/>
              </a:buClr>
              <a:buSzPct val="85000"/>
              <a:defRPr/>
            </a:pPr>
            <a:r>
              <a:rPr lang="en-US" sz="2400" dirty="0" smtClean="0">
                <a:solidFill>
                  <a:schemeClr val="accent1">
                    <a:lumMod val="50000"/>
                  </a:schemeClr>
                </a:solidFill>
                <a:latin typeface="Arial" charset="0"/>
              </a:rPr>
              <a:t>Food Export Helpline Counselor often participates</a:t>
            </a:r>
          </a:p>
          <a:p>
            <a:pPr marL="0" indent="0">
              <a:lnSpc>
                <a:spcPct val="80000"/>
              </a:lnSpc>
              <a:spcBef>
                <a:spcPct val="50000"/>
              </a:spcBef>
              <a:buClr>
                <a:srgbClr val="FF0000"/>
              </a:buClr>
              <a:buSzPct val="85000"/>
              <a:buNone/>
              <a:defRPr/>
            </a:pPr>
            <a:endParaRPr lang="en-US" sz="1200" dirty="0" smtClean="0">
              <a:solidFill>
                <a:schemeClr val="accent1">
                  <a:lumMod val="50000"/>
                </a:schemeClr>
              </a:solidFill>
              <a:latin typeface="Arial" charset="0"/>
            </a:endParaRPr>
          </a:p>
          <a:p>
            <a:pPr>
              <a:lnSpc>
                <a:spcPct val="80000"/>
              </a:lnSpc>
              <a:spcBef>
                <a:spcPct val="50000"/>
              </a:spcBef>
              <a:buClr>
                <a:srgbClr val="FF0000"/>
              </a:buClr>
              <a:buSzPct val="85000"/>
              <a:defRPr/>
            </a:pPr>
            <a:r>
              <a:rPr lang="en-US" sz="2400" dirty="0" smtClean="0">
                <a:solidFill>
                  <a:schemeClr val="accent1">
                    <a:lumMod val="50000"/>
                  </a:schemeClr>
                </a:solidFill>
                <a:latin typeface="Arial" charset="0"/>
              </a:rPr>
              <a:t>Among the topics covered</a:t>
            </a:r>
          </a:p>
          <a:p>
            <a:pPr marL="709613" lvl="1" indent="-342900">
              <a:lnSpc>
                <a:spcPct val="80000"/>
              </a:lnSpc>
              <a:spcBef>
                <a:spcPct val="50000"/>
              </a:spcBef>
              <a:buClr>
                <a:srgbClr val="FF0000"/>
              </a:buClr>
              <a:buSzPct val="85000"/>
              <a:buFont typeface="Arial" panose="020B0604020202020204" pitchFamily="34" charset="0"/>
              <a:buChar char="•"/>
              <a:defRPr/>
            </a:pPr>
            <a:r>
              <a:rPr lang="en-US" sz="2000" dirty="0" smtClean="0">
                <a:solidFill>
                  <a:schemeClr val="accent1">
                    <a:lumMod val="50000"/>
                  </a:schemeClr>
                </a:solidFill>
                <a:latin typeface="Arial" charset="0"/>
              </a:rPr>
              <a:t>Overseas opportunities and challenges, market specific</a:t>
            </a:r>
          </a:p>
          <a:p>
            <a:pPr marL="709613" lvl="1" indent="-342900">
              <a:lnSpc>
                <a:spcPct val="80000"/>
              </a:lnSpc>
              <a:spcBef>
                <a:spcPct val="50000"/>
              </a:spcBef>
              <a:buClr>
                <a:srgbClr val="FF0000"/>
              </a:buClr>
              <a:buSzPct val="85000"/>
              <a:buFont typeface="Arial" panose="020B0604020202020204" pitchFamily="34" charset="0"/>
              <a:buChar char="•"/>
              <a:defRPr/>
            </a:pPr>
            <a:r>
              <a:rPr lang="en-US" sz="2000" dirty="0" smtClean="0">
                <a:solidFill>
                  <a:schemeClr val="accent1">
                    <a:lumMod val="50000"/>
                  </a:schemeClr>
                </a:solidFill>
                <a:latin typeface="Arial" charset="0"/>
              </a:rPr>
              <a:t>Step-by-step breakdown of export transactions</a:t>
            </a:r>
          </a:p>
          <a:p>
            <a:pPr marL="709613" lvl="1" indent="-342900">
              <a:lnSpc>
                <a:spcPct val="80000"/>
              </a:lnSpc>
              <a:spcBef>
                <a:spcPct val="50000"/>
              </a:spcBef>
              <a:buClr>
                <a:srgbClr val="FF0000"/>
              </a:buClr>
              <a:buSzPct val="85000"/>
              <a:buFont typeface="Arial" panose="020B0604020202020204" pitchFamily="34" charset="0"/>
              <a:buChar char="•"/>
              <a:defRPr/>
            </a:pPr>
            <a:r>
              <a:rPr lang="en-US" sz="2000" dirty="0" smtClean="0">
                <a:solidFill>
                  <a:schemeClr val="accent1">
                    <a:lumMod val="50000"/>
                  </a:schemeClr>
                </a:solidFill>
                <a:latin typeface="Arial" charset="0"/>
              </a:rPr>
              <a:t>Our programs and services</a:t>
            </a:r>
          </a:p>
          <a:p>
            <a:pPr marL="0" lvl="1" indent="0">
              <a:lnSpc>
                <a:spcPct val="80000"/>
              </a:lnSpc>
              <a:spcBef>
                <a:spcPct val="50000"/>
              </a:spcBef>
              <a:buClr>
                <a:srgbClr val="FF0000"/>
              </a:buClr>
              <a:buSzPct val="85000"/>
              <a:buNone/>
              <a:defRPr/>
            </a:pPr>
            <a:endParaRPr lang="en-US" sz="1200" dirty="0" smtClean="0">
              <a:solidFill>
                <a:schemeClr val="accent1">
                  <a:lumMod val="50000"/>
                </a:schemeClr>
              </a:solidFill>
              <a:latin typeface="Arial" charset="0"/>
            </a:endParaRPr>
          </a:p>
          <a:p>
            <a:pPr marL="342900" lvl="1" indent="-342900">
              <a:lnSpc>
                <a:spcPct val="80000"/>
              </a:lnSpc>
              <a:spcBef>
                <a:spcPct val="50000"/>
              </a:spcBef>
              <a:buClr>
                <a:srgbClr val="FF0000"/>
              </a:buClr>
              <a:buSzPct val="85000"/>
              <a:buFontTx/>
              <a:buChar char="•"/>
              <a:defRPr/>
            </a:pPr>
            <a:r>
              <a:rPr lang="en-US" sz="2400" dirty="0" smtClean="0">
                <a:solidFill>
                  <a:schemeClr val="accent1">
                    <a:lumMod val="50000"/>
                  </a:schemeClr>
                </a:solidFill>
                <a:latin typeface="Arial" charset="0"/>
              </a:rPr>
              <a:t>We also host a variety of Export Webinars </a:t>
            </a:r>
          </a:p>
          <a:p>
            <a:pPr marL="0" lvl="1" indent="0">
              <a:lnSpc>
                <a:spcPct val="80000"/>
              </a:lnSpc>
              <a:spcBef>
                <a:spcPct val="50000"/>
              </a:spcBef>
              <a:buClr>
                <a:srgbClr val="FF0000"/>
              </a:buClr>
              <a:buSzPct val="85000"/>
              <a:buNone/>
              <a:defRPr/>
            </a:pPr>
            <a:r>
              <a:rPr lang="en-US" sz="2400" dirty="0" smtClean="0">
                <a:solidFill>
                  <a:schemeClr val="accent1">
                    <a:lumMod val="50000"/>
                  </a:schemeClr>
                </a:solidFill>
                <a:latin typeface="Arial" charset="0"/>
              </a:rPr>
              <a:t>     at no cost</a:t>
            </a:r>
          </a:p>
          <a:p>
            <a:pPr lvl="1">
              <a:lnSpc>
                <a:spcPct val="90000"/>
              </a:lnSpc>
              <a:buFontTx/>
              <a:buNone/>
              <a:defRPr/>
            </a:pPr>
            <a:endParaRPr lang="en-US" sz="2400" dirty="0" smtClean="0"/>
          </a:p>
          <a:p>
            <a:pPr>
              <a:lnSpc>
                <a:spcPct val="90000"/>
              </a:lnSpc>
              <a:defRPr/>
            </a:pPr>
            <a:endParaRPr lang="en-US" sz="2800" dirty="0" smtClean="0"/>
          </a:p>
        </p:txBody>
      </p:sp>
    </p:spTree>
    <p:extLst>
      <p:ext uri="{BB962C8B-B14F-4D97-AF65-F5344CB8AC3E}">
        <p14:creationId xmlns:p14="http://schemas.microsoft.com/office/powerpoint/2010/main" val="17858425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Market Entry</a:t>
            </a:r>
          </a:p>
        </p:txBody>
      </p:sp>
      <p:sp>
        <p:nvSpPr>
          <p:cNvPr id="10" name="Content Placeholder 2"/>
          <p:cNvSpPr txBox="1">
            <a:spLocks/>
          </p:cNvSpPr>
          <p:nvPr/>
        </p:nvSpPr>
        <p:spPr bwMode="auto">
          <a:xfrm>
            <a:off x="-230188" y="1055688"/>
            <a:ext cx="8782051" cy="426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9525" lvl="3" indent="-457200">
              <a:spcBef>
                <a:spcPts val="1200"/>
              </a:spcBef>
              <a:buFont typeface="Arial" pitchFamily="34" charset="0"/>
              <a:buChar char="•"/>
            </a:pPr>
            <a:r>
              <a:rPr lang="en-US" altLang="en-US" sz="2600" dirty="0" smtClean="0">
                <a:solidFill>
                  <a:srgbClr val="254061"/>
                </a:solidFill>
                <a:ea typeface="ＭＳ Ｐゴシック" pitchFamily="34" charset="-128"/>
              </a:rPr>
              <a:t>Buyers Missions</a:t>
            </a:r>
          </a:p>
          <a:p>
            <a:pPr marL="1279525" lvl="3" indent="-457200">
              <a:spcBef>
                <a:spcPts val="1200"/>
              </a:spcBef>
              <a:buFont typeface="Arial" pitchFamily="34" charset="0"/>
              <a:buChar char="•"/>
            </a:pPr>
            <a:r>
              <a:rPr lang="en-US" altLang="en-US" sz="2600" dirty="0" smtClean="0">
                <a:solidFill>
                  <a:srgbClr val="254061"/>
                </a:solidFill>
                <a:ea typeface="ＭＳ Ｐゴシック" pitchFamily="34" charset="-128"/>
              </a:rPr>
              <a:t>Food Show PLUS!</a:t>
            </a:r>
            <a:r>
              <a:rPr lang="en-US" altLang="en-US" sz="2600" baseline="30000" dirty="0" smtClean="0">
                <a:solidFill>
                  <a:srgbClr val="254061"/>
                </a:solidFill>
                <a:ea typeface="ＭＳ Ｐゴシック" pitchFamily="34" charset="-128"/>
              </a:rPr>
              <a:t>TM</a:t>
            </a:r>
          </a:p>
          <a:p>
            <a:pPr marL="1279525" lvl="3" indent="-457200">
              <a:spcBef>
                <a:spcPts val="1200"/>
              </a:spcBef>
              <a:buFont typeface="Arial" pitchFamily="34" charset="0"/>
              <a:buChar char="•"/>
            </a:pPr>
            <a:r>
              <a:rPr lang="en-US" altLang="en-US" sz="2600" dirty="0" smtClean="0">
                <a:solidFill>
                  <a:srgbClr val="254061"/>
                </a:solidFill>
                <a:ea typeface="ＭＳ Ｐゴシック" pitchFamily="34" charset="-128"/>
              </a:rPr>
              <a:t>Focused Trade Missions </a:t>
            </a:r>
          </a:p>
          <a:p>
            <a:pPr marL="1279525" lvl="3" indent="-457200">
              <a:spcBef>
                <a:spcPts val="1200"/>
              </a:spcBef>
              <a:buFont typeface="Arial" pitchFamily="34" charset="0"/>
              <a:buChar char="•"/>
            </a:pPr>
            <a:r>
              <a:rPr lang="en-US" altLang="en-US" sz="2600" dirty="0" smtClean="0">
                <a:solidFill>
                  <a:srgbClr val="254061"/>
                </a:solidFill>
                <a:ea typeface="ＭＳ Ｐゴシック" pitchFamily="34" charset="-128"/>
              </a:rPr>
              <a:t>Market Builder</a:t>
            </a:r>
          </a:p>
          <a:p>
            <a:pPr marL="1279525" lvl="3" indent="-457200">
              <a:spcBef>
                <a:spcPts val="1200"/>
              </a:spcBef>
              <a:buFont typeface="Arial" pitchFamily="34" charset="0"/>
              <a:buChar char="•"/>
            </a:pPr>
            <a:r>
              <a:rPr lang="en-US" altLang="en-US" sz="2600" dirty="0" smtClean="0">
                <a:solidFill>
                  <a:srgbClr val="254061"/>
                </a:solidFill>
                <a:ea typeface="ＭＳ Ｐゴシック" pitchFamily="34" charset="-128"/>
              </a:rPr>
              <a:t>Online Product Catalog</a:t>
            </a:r>
          </a:p>
        </p:txBody>
      </p:sp>
      <p:pic>
        <p:nvPicPr>
          <p:cNvPr id="11" name="Picture 2" descr="USDP booth at the FOODEX 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0125">
            <a:off x="5683525" y="1724819"/>
            <a:ext cx="28098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Jess Toop and Bob Sinner of SB&amp;B during the buyer meetings at the 2013 Focused Trade Mission to Korea."/>
          <p:cNvPicPr>
            <a:picLocks noChangeAspect="1" noChangeArrowheads="1"/>
          </p:cNvPicPr>
          <p:nvPr/>
        </p:nvPicPr>
        <p:blipFill rotWithShape="1">
          <a:blip r:embed="rId4">
            <a:extLst>
              <a:ext uri="{28A0092B-C50C-407E-A947-70E740481C1C}">
                <a14:useLocalDpi xmlns:a14="http://schemas.microsoft.com/office/drawing/2010/main" val="0"/>
              </a:ext>
            </a:extLst>
          </a:blip>
          <a:srcRect l="5586" t="3475" r="11535" b="19373"/>
          <a:stretch/>
        </p:blipFill>
        <p:spPr bwMode="auto">
          <a:xfrm rot="21427760">
            <a:off x="1569754" y="3777512"/>
            <a:ext cx="3820759" cy="202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Tree>
    <p:extLst>
      <p:ext uri="{BB962C8B-B14F-4D97-AF65-F5344CB8AC3E}">
        <p14:creationId xmlns:p14="http://schemas.microsoft.com/office/powerpoint/2010/main" val="28362323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Communications\_Joint_\Evergreen\Graphic Standards\Globe\Vector Globe Americas_blu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2313709" y="1449314"/>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388" name="TextBox 6"/>
          <p:cNvSpPr txBox="1">
            <a:spLocks noChangeArrowheads="1"/>
          </p:cNvSpPr>
          <p:nvPr/>
        </p:nvSpPr>
        <p:spPr bwMode="auto">
          <a:xfrm>
            <a:off x="3094038" y="6097514"/>
            <a:ext cx="58721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dirty="0">
                <a:solidFill>
                  <a:srgbClr val="FFFFFF"/>
                </a:solidFill>
                <a:latin typeface="Tw Cen MT" pitchFamily="34" charset="0"/>
              </a:rPr>
              <a:t>﻿</a:t>
            </a:r>
            <a:endParaRPr lang="en-US" altLang="en-US" sz="3000" dirty="0">
              <a:solidFill>
                <a:srgbClr val="FFFFFF"/>
              </a:solidFill>
              <a:latin typeface="Tw Cen MT" pitchFamily="34" charset="0"/>
            </a:endParaRPr>
          </a:p>
          <a:p>
            <a:pPr eaLnBrk="1" hangingPunct="1"/>
            <a:endParaRPr lang="en-US" altLang="en-US" sz="2000" dirty="0">
              <a:solidFill>
                <a:srgbClr val="FFFFFF"/>
              </a:solidFill>
              <a:latin typeface="Tw Cen MT" pitchFamily="34" charset="0"/>
            </a:endParaRPr>
          </a:p>
        </p:txBody>
      </p:sp>
      <p:sp>
        <p:nvSpPr>
          <p:cNvPr id="10" name="Rectangle 2"/>
          <p:cNvSpPr txBox="1">
            <a:spLocks noChangeArrowheads="1"/>
          </p:cNvSpPr>
          <p:nvPr/>
        </p:nvSpPr>
        <p:spPr bwMode="auto">
          <a:xfrm>
            <a:off x="3175" y="149225"/>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In-Market Representatives</a:t>
            </a:r>
            <a:endParaRPr lang="en-US" sz="2400" b="1" dirty="0" smtClean="0">
              <a:solidFill>
                <a:schemeClr val="bg1"/>
              </a:solidFill>
              <a:ea typeface="ＭＳ Ｐゴシック" pitchFamily="-112" charset="-128"/>
            </a:endParaRPr>
          </a:p>
        </p:txBody>
      </p:sp>
      <p:sp>
        <p:nvSpPr>
          <p:cNvPr id="11" name="TextBox 10"/>
          <p:cNvSpPr txBox="1"/>
          <p:nvPr/>
        </p:nvSpPr>
        <p:spPr>
          <a:xfrm>
            <a:off x="555625" y="1150938"/>
            <a:ext cx="3846513" cy="4894262"/>
          </a:xfrm>
          <a:prstGeom prst="rect">
            <a:avLst/>
          </a:prstGeom>
          <a:noFill/>
        </p:spPr>
        <p:txBody>
          <a:bodyPr>
            <a:spAutoFit/>
          </a:bodyPr>
          <a:lstStyle/>
          <a:p>
            <a:pPr marL="342900" indent="-342900">
              <a:buClr>
                <a:schemeClr val="tx2"/>
              </a:buClr>
              <a:buFontTx/>
              <a:buChar char="•"/>
              <a:defRPr/>
            </a:pPr>
            <a:r>
              <a:rPr lang="en-US" sz="2600" dirty="0">
                <a:solidFill>
                  <a:srgbClr val="254061"/>
                </a:solidFill>
                <a:latin typeface="+mn-lt"/>
              </a:rPr>
              <a:t>Brazil</a:t>
            </a:r>
          </a:p>
          <a:p>
            <a:pPr marL="342900" indent="-342900">
              <a:buClr>
                <a:schemeClr val="tx2"/>
              </a:buClr>
              <a:buFontTx/>
              <a:buChar char="•"/>
              <a:defRPr/>
            </a:pPr>
            <a:r>
              <a:rPr lang="en-US" sz="2600" dirty="0">
                <a:solidFill>
                  <a:srgbClr val="254061"/>
                </a:solidFill>
                <a:latin typeface="+mn-lt"/>
              </a:rPr>
              <a:t>Chile </a:t>
            </a:r>
          </a:p>
          <a:p>
            <a:pPr marL="342900" indent="-342900">
              <a:buClr>
                <a:schemeClr val="tx2"/>
              </a:buClr>
              <a:buFontTx/>
              <a:buChar char="•"/>
              <a:defRPr/>
            </a:pPr>
            <a:r>
              <a:rPr lang="en-US" sz="2600" dirty="0">
                <a:solidFill>
                  <a:srgbClr val="254061"/>
                </a:solidFill>
                <a:latin typeface="+mn-lt"/>
              </a:rPr>
              <a:t>China </a:t>
            </a:r>
          </a:p>
          <a:p>
            <a:pPr marL="342900" indent="-342900">
              <a:buClr>
                <a:schemeClr val="tx2"/>
              </a:buClr>
              <a:buFontTx/>
              <a:buChar char="•"/>
              <a:defRPr/>
            </a:pPr>
            <a:r>
              <a:rPr lang="en-US" sz="2600" dirty="0">
                <a:solidFill>
                  <a:srgbClr val="254061"/>
                </a:solidFill>
                <a:latin typeface="+mn-lt"/>
              </a:rPr>
              <a:t>Colombia</a:t>
            </a:r>
          </a:p>
          <a:p>
            <a:pPr marL="342900" indent="-342900">
              <a:buClr>
                <a:schemeClr val="tx2"/>
              </a:buClr>
              <a:buFontTx/>
              <a:buChar char="•"/>
              <a:defRPr/>
            </a:pPr>
            <a:r>
              <a:rPr lang="en-US" sz="2600" dirty="0">
                <a:solidFill>
                  <a:srgbClr val="254061"/>
                </a:solidFill>
                <a:latin typeface="+mn-lt"/>
              </a:rPr>
              <a:t>Hong Kong/Macau </a:t>
            </a:r>
          </a:p>
          <a:p>
            <a:pPr marL="342900" indent="-342900">
              <a:buClr>
                <a:schemeClr val="tx2"/>
              </a:buClr>
              <a:buFontTx/>
              <a:buChar char="•"/>
              <a:defRPr/>
            </a:pPr>
            <a:r>
              <a:rPr lang="en-US" sz="2600" dirty="0">
                <a:solidFill>
                  <a:srgbClr val="254061"/>
                </a:solidFill>
                <a:latin typeface="+mn-lt"/>
              </a:rPr>
              <a:t>India </a:t>
            </a:r>
          </a:p>
          <a:p>
            <a:pPr marL="342900" indent="-342900">
              <a:buClr>
                <a:schemeClr val="tx2"/>
              </a:buClr>
              <a:buFontTx/>
              <a:buChar char="•"/>
              <a:defRPr/>
            </a:pPr>
            <a:r>
              <a:rPr lang="en-US" sz="2600" dirty="0">
                <a:solidFill>
                  <a:srgbClr val="254061"/>
                </a:solidFill>
                <a:latin typeface="+mn-lt"/>
              </a:rPr>
              <a:t>Japan</a:t>
            </a:r>
          </a:p>
          <a:p>
            <a:pPr marL="342900" indent="-342900">
              <a:buClr>
                <a:schemeClr val="tx2"/>
              </a:buClr>
              <a:buFontTx/>
              <a:buChar char="•"/>
              <a:defRPr/>
            </a:pPr>
            <a:r>
              <a:rPr lang="en-US" sz="2600" dirty="0">
                <a:solidFill>
                  <a:srgbClr val="254061"/>
                </a:solidFill>
                <a:latin typeface="+mn-lt"/>
              </a:rPr>
              <a:t>Korea </a:t>
            </a:r>
          </a:p>
          <a:p>
            <a:pPr marL="342900" indent="-342900">
              <a:buClr>
                <a:schemeClr val="tx2"/>
              </a:buClr>
              <a:buFontTx/>
              <a:buChar char="•"/>
              <a:defRPr/>
            </a:pPr>
            <a:r>
              <a:rPr lang="en-US" sz="2600" dirty="0">
                <a:solidFill>
                  <a:srgbClr val="254061"/>
                </a:solidFill>
                <a:latin typeface="+mn-lt"/>
              </a:rPr>
              <a:t>Mexico</a:t>
            </a:r>
          </a:p>
          <a:p>
            <a:pPr marL="342900" indent="-342900">
              <a:buClr>
                <a:schemeClr val="tx2"/>
              </a:buClr>
              <a:buFontTx/>
              <a:buChar char="•"/>
              <a:defRPr/>
            </a:pPr>
            <a:r>
              <a:rPr lang="en-US" sz="2600" dirty="0">
                <a:solidFill>
                  <a:srgbClr val="254061"/>
                </a:solidFill>
                <a:latin typeface="+mn-lt"/>
              </a:rPr>
              <a:t>Southeast Asia</a:t>
            </a:r>
          </a:p>
          <a:p>
            <a:pPr marL="342900" indent="-342900">
              <a:buClr>
                <a:schemeClr val="tx2"/>
              </a:buClr>
              <a:buFontTx/>
              <a:buChar char="•"/>
              <a:defRPr/>
            </a:pPr>
            <a:r>
              <a:rPr lang="en-US" sz="2600" dirty="0">
                <a:solidFill>
                  <a:srgbClr val="254061"/>
                </a:solidFill>
                <a:latin typeface="+mn-lt"/>
              </a:rPr>
              <a:t>Taiwan </a:t>
            </a:r>
          </a:p>
          <a:p>
            <a:pPr marL="342900" indent="-342900">
              <a:buClr>
                <a:schemeClr val="tx2"/>
              </a:buClr>
              <a:buFontTx/>
              <a:buChar char="•"/>
              <a:defRPr/>
            </a:pPr>
            <a:r>
              <a:rPr lang="en-US" sz="2600" dirty="0">
                <a:solidFill>
                  <a:srgbClr val="254061"/>
                </a:solidFill>
                <a:latin typeface="+mn-lt"/>
              </a:rPr>
              <a:t>Vietnam</a:t>
            </a:r>
          </a:p>
        </p:txBody>
      </p:sp>
      <p:sp>
        <p:nvSpPr>
          <p:cNvPr id="13" name="TextBox 12"/>
          <p:cNvSpPr txBox="1"/>
          <p:nvPr/>
        </p:nvSpPr>
        <p:spPr>
          <a:xfrm>
            <a:off x="6019800" y="1155598"/>
            <a:ext cx="3089275" cy="3724275"/>
          </a:xfrm>
          <a:prstGeom prst="rect">
            <a:avLst/>
          </a:prstGeom>
          <a:noFill/>
        </p:spPr>
        <p:txBody>
          <a:bodyPr>
            <a:spAutoFit/>
          </a:bodyPr>
          <a:lstStyle/>
          <a:p>
            <a:pPr marL="457200" indent="-457200">
              <a:buClr>
                <a:schemeClr val="tx2"/>
              </a:buClr>
              <a:buFont typeface="Arial" panose="020B0604020202020204" pitchFamily="34" charset="0"/>
              <a:buChar char="•"/>
              <a:defRPr/>
            </a:pPr>
            <a:r>
              <a:rPr lang="en-US" sz="2600" dirty="0">
                <a:solidFill>
                  <a:srgbClr val="254061"/>
                </a:solidFill>
                <a:latin typeface="+mn-lt"/>
              </a:rPr>
              <a:t>Canada </a:t>
            </a:r>
          </a:p>
          <a:p>
            <a:pPr marL="457200" indent="-457200">
              <a:buClr>
                <a:schemeClr val="tx2"/>
              </a:buClr>
              <a:buFont typeface="Arial" panose="020B0604020202020204" pitchFamily="34" charset="0"/>
              <a:buChar char="•"/>
              <a:defRPr/>
            </a:pPr>
            <a:r>
              <a:rPr lang="en-US" sz="2600" dirty="0">
                <a:solidFill>
                  <a:srgbClr val="254061"/>
                </a:solidFill>
                <a:latin typeface="+mn-lt"/>
              </a:rPr>
              <a:t>Caribbean </a:t>
            </a:r>
          </a:p>
          <a:p>
            <a:pPr marL="457200" indent="-457200">
              <a:buClr>
                <a:schemeClr val="tx2"/>
              </a:buClr>
              <a:buFont typeface="Arial" panose="020B0604020202020204" pitchFamily="34" charset="0"/>
              <a:buChar char="•"/>
              <a:defRPr/>
            </a:pPr>
            <a:r>
              <a:rPr lang="en-US" sz="2600" dirty="0">
                <a:solidFill>
                  <a:srgbClr val="254061"/>
                </a:solidFill>
                <a:latin typeface="+mn-lt"/>
              </a:rPr>
              <a:t>Costa Rica</a:t>
            </a:r>
          </a:p>
          <a:p>
            <a:pPr marL="457200" indent="-457200">
              <a:buClr>
                <a:schemeClr val="tx2"/>
              </a:buClr>
              <a:buFont typeface="Arial" panose="020B0604020202020204" pitchFamily="34" charset="0"/>
              <a:buChar char="•"/>
              <a:defRPr/>
            </a:pPr>
            <a:r>
              <a:rPr lang="en-US" sz="2600" dirty="0">
                <a:solidFill>
                  <a:srgbClr val="254061"/>
                </a:solidFill>
                <a:latin typeface="+mn-lt"/>
              </a:rPr>
              <a:t>France</a:t>
            </a:r>
          </a:p>
          <a:p>
            <a:pPr marL="457200" indent="-457200">
              <a:buClr>
                <a:schemeClr val="tx2"/>
              </a:buClr>
              <a:buFont typeface="Arial" panose="020B0604020202020204" pitchFamily="34" charset="0"/>
              <a:buChar char="•"/>
              <a:defRPr/>
            </a:pPr>
            <a:r>
              <a:rPr lang="en-US" sz="2600" dirty="0">
                <a:solidFill>
                  <a:srgbClr val="254061"/>
                </a:solidFill>
                <a:latin typeface="+mn-lt"/>
              </a:rPr>
              <a:t>Germany</a:t>
            </a:r>
          </a:p>
          <a:p>
            <a:pPr marL="457200" indent="-457200">
              <a:buClr>
                <a:schemeClr val="tx2"/>
              </a:buClr>
              <a:buFont typeface="Arial" panose="020B0604020202020204" pitchFamily="34" charset="0"/>
              <a:buChar char="•"/>
              <a:defRPr/>
            </a:pPr>
            <a:r>
              <a:rPr lang="en-US" sz="2600" dirty="0">
                <a:solidFill>
                  <a:srgbClr val="254061"/>
                </a:solidFill>
                <a:latin typeface="+mn-lt"/>
              </a:rPr>
              <a:t>Guatemala </a:t>
            </a:r>
          </a:p>
          <a:p>
            <a:pPr marL="457200" indent="-457200">
              <a:buClr>
                <a:schemeClr val="tx2"/>
              </a:buClr>
              <a:buFont typeface="Arial" panose="020B0604020202020204" pitchFamily="34" charset="0"/>
              <a:buChar char="•"/>
              <a:defRPr/>
            </a:pPr>
            <a:r>
              <a:rPr lang="en-US" sz="2600" dirty="0">
                <a:solidFill>
                  <a:srgbClr val="254061"/>
                </a:solidFill>
                <a:latin typeface="+mn-lt"/>
              </a:rPr>
              <a:t>United Kingdom </a:t>
            </a:r>
          </a:p>
          <a:p>
            <a:pPr marL="457200" indent="-457200">
              <a:buClr>
                <a:schemeClr val="tx2"/>
              </a:buClr>
              <a:buFont typeface="Arial" panose="020B0604020202020204" pitchFamily="34" charset="0"/>
              <a:buChar char="•"/>
              <a:defRPr/>
            </a:pPr>
            <a:r>
              <a:rPr lang="en-US" sz="2600" dirty="0">
                <a:solidFill>
                  <a:srgbClr val="254061"/>
                </a:solidFill>
                <a:latin typeface="+mn-lt"/>
              </a:rPr>
              <a:t>Middle East</a:t>
            </a:r>
          </a:p>
          <a:p>
            <a:pPr marL="457200" indent="-457200">
              <a:buClr>
                <a:schemeClr val="tx2"/>
              </a:buClr>
              <a:buFont typeface="Arial" panose="020B0604020202020204" pitchFamily="34" charset="0"/>
              <a:buChar char="•"/>
              <a:defRPr/>
            </a:pPr>
            <a:endParaRPr lang="en-US" sz="2800" dirty="0">
              <a:latin typeface="+mn-lt"/>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0194" r="-2534"/>
          <a:stretch/>
        </p:blipFill>
        <p:spPr>
          <a:xfrm>
            <a:off x="381000" y="5933796"/>
            <a:ext cx="1905000" cy="934008"/>
          </a:xfrm>
          <a:prstGeom prst="rect">
            <a:avLst/>
          </a:prstGeom>
        </p:spPr>
      </p:pic>
    </p:spTree>
    <p:extLst>
      <p:ext uri="{BB962C8B-B14F-4D97-AF65-F5344CB8AC3E}">
        <p14:creationId xmlns:p14="http://schemas.microsoft.com/office/powerpoint/2010/main" val="5329685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Market Builder Services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15" name="Text Box 5"/>
          <p:cNvSpPr txBox="1">
            <a:spLocks noChangeArrowheads="1"/>
          </p:cNvSpPr>
          <p:nvPr/>
        </p:nvSpPr>
        <p:spPr bwMode="auto">
          <a:xfrm>
            <a:off x="762000" y="1219200"/>
            <a:ext cx="75438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algn="ctr" eaLnBrk="0" fontAlgn="base" hangingPunct="0">
              <a:spcBef>
                <a:spcPct val="0"/>
              </a:spcBef>
              <a:spcAft>
                <a:spcPct val="0"/>
              </a:spcAft>
              <a:defRPr sz="1000">
                <a:solidFill>
                  <a:schemeClr val="tx1"/>
                </a:solidFill>
                <a:latin typeface="Arial" pitchFamily="34" charset="0"/>
              </a:defRPr>
            </a:lvl6pPr>
            <a:lvl7pPr marL="2971800" indent="-228600" algn="ctr" eaLnBrk="0" fontAlgn="base" hangingPunct="0">
              <a:spcBef>
                <a:spcPct val="0"/>
              </a:spcBef>
              <a:spcAft>
                <a:spcPct val="0"/>
              </a:spcAft>
              <a:defRPr sz="1000">
                <a:solidFill>
                  <a:schemeClr val="tx1"/>
                </a:solidFill>
                <a:latin typeface="Arial" pitchFamily="34" charset="0"/>
              </a:defRPr>
            </a:lvl7pPr>
            <a:lvl8pPr marL="3429000" indent="-228600" algn="ctr" eaLnBrk="0" fontAlgn="base" hangingPunct="0">
              <a:spcBef>
                <a:spcPct val="0"/>
              </a:spcBef>
              <a:spcAft>
                <a:spcPct val="0"/>
              </a:spcAft>
              <a:defRPr sz="1000">
                <a:solidFill>
                  <a:schemeClr val="tx1"/>
                </a:solidFill>
                <a:latin typeface="Arial" pitchFamily="34" charset="0"/>
              </a:defRPr>
            </a:lvl8pPr>
            <a:lvl9pPr marL="3886200" indent="-228600" algn="ctr" eaLnBrk="0" fontAlgn="base" hangingPunct="0">
              <a:spcBef>
                <a:spcPct val="0"/>
              </a:spcBef>
              <a:spcAft>
                <a:spcPct val="0"/>
              </a:spcAft>
              <a:defRPr sz="1000">
                <a:solidFill>
                  <a:schemeClr val="tx1"/>
                </a:solidFill>
                <a:latin typeface="Arial" pitchFamily="34" charset="0"/>
              </a:defRPr>
            </a:lvl9pPr>
          </a:lstStyle>
          <a:p>
            <a:pPr algn="l">
              <a:buClr>
                <a:srgbClr val="FF0000"/>
              </a:buClr>
              <a:buSzPct val="85000"/>
              <a:buFontTx/>
              <a:buChar char="•"/>
              <a:defRPr/>
            </a:pPr>
            <a:r>
              <a:rPr lang="en-US" sz="2600" i="1" dirty="0" smtClean="0">
                <a:solidFill>
                  <a:schemeClr val="accent1">
                    <a:lumMod val="50000"/>
                  </a:schemeClr>
                </a:solidFill>
              </a:rPr>
              <a:t> </a:t>
            </a:r>
            <a:r>
              <a:rPr lang="en-US" sz="2400" i="1" dirty="0" smtClean="0">
                <a:solidFill>
                  <a:schemeClr val="accent1">
                    <a:lumMod val="50000"/>
                  </a:schemeClr>
                </a:solidFill>
              </a:rPr>
              <a:t>Custom Market Intelligence</a:t>
            </a:r>
          </a:p>
          <a:p>
            <a:pPr algn="l">
              <a:buClr>
                <a:srgbClr val="FF0000"/>
              </a:buClr>
              <a:buSzPct val="85000"/>
              <a:defRPr/>
            </a:pPr>
            <a:endParaRPr lang="en-US" sz="1600" dirty="0" smtClean="0">
              <a:solidFill>
                <a:schemeClr val="accent1">
                  <a:lumMod val="50000"/>
                </a:schemeClr>
              </a:solidFill>
            </a:endParaRPr>
          </a:p>
          <a:p>
            <a:pPr algn="l">
              <a:buClr>
                <a:srgbClr val="FF0000"/>
              </a:buClr>
              <a:buSzPct val="85000"/>
              <a:buFontTx/>
              <a:buChar char="•"/>
              <a:defRPr/>
            </a:pPr>
            <a:r>
              <a:rPr lang="en-US" sz="2400" dirty="0" smtClean="0">
                <a:solidFill>
                  <a:schemeClr val="accent1">
                    <a:lumMod val="50000"/>
                  </a:schemeClr>
                </a:solidFill>
              </a:rPr>
              <a:t> Comprehensive services</a:t>
            </a:r>
          </a:p>
          <a:p>
            <a:pPr algn="l">
              <a:buClr>
                <a:srgbClr val="FF0000"/>
              </a:buClr>
              <a:buSzPct val="85000"/>
              <a:defRPr/>
            </a:pPr>
            <a:endParaRPr lang="en-US" sz="1600" dirty="0" smtClean="0">
              <a:solidFill>
                <a:schemeClr val="accent1">
                  <a:lumMod val="50000"/>
                </a:schemeClr>
              </a:solidFill>
            </a:endParaRPr>
          </a:p>
          <a:p>
            <a:pPr marL="342900" indent="-342900" algn="l">
              <a:buClr>
                <a:srgbClr val="FF0000"/>
              </a:buClr>
              <a:buSzPct val="85000"/>
              <a:buFont typeface="Arial" pitchFamily="34" charset="0"/>
              <a:buChar char="•"/>
              <a:defRPr/>
            </a:pPr>
            <a:r>
              <a:rPr lang="en-US" sz="2400" dirty="0" smtClean="0">
                <a:solidFill>
                  <a:schemeClr val="accent1">
                    <a:lumMod val="50000"/>
                  </a:schemeClr>
                </a:solidFill>
              </a:rPr>
              <a:t>Market Scan </a:t>
            </a:r>
          </a:p>
          <a:p>
            <a:pPr marL="342900" indent="-342900" algn="l">
              <a:buClr>
                <a:srgbClr val="FF0000"/>
              </a:buClr>
              <a:buSzPct val="85000"/>
              <a:buFont typeface="Arial" pitchFamily="34" charset="0"/>
              <a:buChar char="•"/>
              <a:defRPr/>
            </a:pPr>
            <a:r>
              <a:rPr lang="en-US" sz="2400" dirty="0" smtClean="0">
                <a:solidFill>
                  <a:schemeClr val="accent1">
                    <a:lumMod val="50000"/>
                  </a:schemeClr>
                </a:solidFill>
              </a:rPr>
              <a:t>Rep Finder</a:t>
            </a:r>
          </a:p>
          <a:p>
            <a:pPr algn="l">
              <a:buClr>
                <a:srgbClr val="FF0000"/>
              </a:buClr>
              <a:buSzPct val="85000"/>
              <a:defRPr/>
            </a:pPr>
            <a:endParaRPr lang="en-US" sz="1600" dirty="0" smtClean="0">
              <a:solidFill>
                <a:schemeClr val="accent1">
                  <a:lumMod val="50000"/>
                </a:schemeClr>
              </a:solidFill>
            </a:endParaRPr>
          </a:p>
          <a:p>
            <a:pPr algn="l">
              <a:buClr>
                <a:srgbClr val="FF0000"/>
              </a:buClr>
              <a:buSzPct val="85000"/>
              <a:buFontTx/>
              <a:buChar char="•"/>
              <a:defRPr/>
            </a:pPr>
            <a:r>
              <a:rPr lang="en-US" sz="2400" dirty="0" smtClean="0">
                <a:solidFill>
                  <a:schemeClr val="accent1">
                    <a:lumMod val="50000"/>
                  </a:schemeClr>
                </a:solidFill>
              </a:rPr>
              <a:t>  Helps companies understand product potential</a:t>
            </a:r>
          </a:p>
          <a:p>
            <a:pPr algn="l">
              <a:buClr>
                <a:srgbClr val="FF0000"/>
              </a:buClr>
              <a:buSzPct val="85000"/>
              <a:defRPr/>
            </a:pPr>
            <a:endParaRPr lang="en-US" sz="1600" dirty="0" smtClean="0">
              <a:solidFill>
                <a:schemeClr val="accent1">
                  <a:lumMod val="50000"/>
                </a:schemeClr>
              </a:solidFill>
            </a:endParaRPr>
          </a:p>
          <a:p>
            <a:pPr algn="l">
              <a:buClr>
                <a:srgbClr val="FF0000"/>
              </a:buClr>
              <a:buSzPct val="85000"/>
              <a:buFontTx/>
              <a:buChar char="•"/>
              <a:defRPr/>
            </a:pPr>
            <a:r>
              <a:rPr lang="en-US" sz="2400" dirty="0" smtClean="0">
                <a:solidFill>
                  <a:schemeClr val="accent1">
                    <a:lumMod val="50000"/>
                  </a:schemeClr>
                </a:solidFill>
              </a:rPr>
              <a:t>  Assists companies with making and solidifying</a:t>
            </a:r>
          </a:p>
          <a:p>
            <a:pPr algn="l">
              <a:buClr>
                <a:srgbClr val="FF0000"/>
              </a:buClr>
              <a:buSzPct val="85000"/>
              <a:defRPr/>
            </a:pPr>
            <a:r>
              <a:rPr lang="en-US" sz="2400" dirty="0" smtClean="0">
                <a:solidFill>
                  <a:schemeClr val="accent1">
                    <a:lumMod val="50000"/>
                  </a:schemeClr>
                </a:solidFill>
              </a:rPr>
              <a:t>   market contacts</a:t>
            </a:r>
          </a:p>
          <a:p>
            <a:pPr algn="l">
              <a:buClr>
                <a:srgbClr val="FF0000"/>
              </a:buClr>
              <a:buSzPct val="85000"/>
              <a:defRPr/>
            </a:pPr>
            <a:endParaRPr lang="en-US" sz="1600" dirty="0" smtClean="0">
              <a:solidFill>
                <a:schemeClr val="accent1">
                  <a:lumMod val="50000"/>
                </a:schemeClr>
              </a:solidFill>
            </a:endParaRPr>
          </a:p>
          <a:p>
            <a:pPr algn="l">
              <a:buClr>
                <a:srgbClr val="FF0000"/>
              </a:buClr>
              <a:buSzPct val="85000"/>
              <a:buFontTx/>
              <a:buChar char="•"/>
              <a:defRPr/>
            </a:pPr>
            <a:r>
              <a:rPr lang="en-US" sz="2400" dirty="0" smtClean="0">
                <a:solidFill>
                  <a:schemeClr val="accent1">
                    <a:lumMod val="50000"/>
                  </a:schemeClr>
                </a:solidFill>
              </a:rPr>
              <a:t>  Assists companies in determining strategic plan</a:t>
            </a:r>
            <a:endParaRPr lang="en-US" sz="2800" dirty="0" smtClean="0">
              <a:solidFill>
                <a:schemeClr val="folHlink"/>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465119"/>
            <a:ext cx="3857397" cy="735281"/>
          </a:xfrm>
          <a:prstGeom prst="rect">
            <a:avLst/>
          </a:prstGeom>
        </p:spPr>
      </p:pic>
    </p:spTree>
    <p:extLst>
      <p:ext uri="{BB962C8B-B14F-4D97-AF65-F5344CB8AC3E}">
        <p14:creationId xmlns:p14="http://schemas.microsoft.com/office/powerpoint/2010/main" val="35946904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Food Show PLUS!</a:t>
            </a:r>
            <a:r>
              <a:rPr lang="en-US" sz="4000" baseline="30000" dirty="0" smtClean="0">
                <a:solidFill>
                  <a:schemeClr val="bg1"/>
                </a:solidFill>
                <a:latin typeface="+mn-lt"/>
                <a:ea typeface="ＭＳ Ｐゴシック" pitchFamily="-112" charset="-128"/>
              </a:rPr>
              <a:t>TM</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8" name="Rectangle 3"/>
          <p:cNvSpPr txBox="1">
            <a:spLocks noChangeArrowheads="1"/>
          </p:cNvSpPr>
          <p:nvPr/>
        </p:nvSpPr>
        <p:spPr bwMode="auto">
          <a:xfrm>
            <a:off x="152400" y="1219201"/>
            <a:ext cx="8991600" cy="39623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50000"/>
              </a:spcBef>
              <a:buFontTx/>
              <a:buNone/>
              <a:defRPr/>
            </a:pPr>
            <a:r>
              <a:rPr lang="en-US" sz="2400" b="1" dirty="0" smtClean="0">
                <a:solidFill>
                  <a:schemeClr val="accent1">
                    <a:lumMod val="50000"/>
                  </a:schemeClr>
                </a:solidFill>
                <a:latin typeface="Arial" pitchFamily="34" charset="0"/>
                <a:ea typeface="ＭＳ Ｐゴシック" pitchFamily="34" charset="-128"/>
              </a:rPr>
              <a:t>Services provided to international tradeshow exhibitors</a:t>
            </a:r>
          </a:p>
          <a:p>
            <a:pPr>
              <a:spcBef>
                <a:spcPct val="50000"/>
              </a:spcBef>
              <a:buClr>
                <a:srgbClr val="FF0000"/>
              </a:buClr>
              <a:buSzPct val="85000"/>
              <a:defRPr/>
            </a:pPr>
            <a:r>
              <a:rPr lang="en-US" sz="1800" dirty="0" smtClean="0">
                <a:solidFill>
                  <a:schemeClr val="accent1">
                    <a:lumMod val="50000"/>
                  </a:schemeClr>
                </a:solidFill>
                <a:latin typeface="Arial" pitchFamily="34" charset="0"/>
                <a:ea typeface="ＭＳ Ｐゴシック" pitchFamily="34" charset="-128"/>
              </a:rPr>
              <a:t>In-market briefing and local industry tours</a:t>
            </a:r>
          </a:p>
          <a:p>
            <a:pPr>
              <a:spcBef>
                <a:spcPct val="50000"/>
              </a:spcBef>
              <a:buClr>
                <a:srgbClr val="FF0000"/>
              </a:buClr>
              <a:buSzPct val="85000"/>
              <a:defRPr/>
            </a:pPr>
            <a:r>
              <a:rPr lang="en-US" sz="1800" dirty="0" smtClean="0">
                <a:solidFill>
                  <a:schemeClr val="accent1">
                    <a:lumMod val="50000"/>
                  </a:schemeClr>
                </a:solidFill>
                <a:latin typeface="Arial" pitchFamily="34" charset="0"/>
                <a:ea typeface="ＭＳ Ｐゴシック" pitchFamily="34" charset="-128"/>
              </a:rPr>
              <a:t>Pre-show product research – pricing, import regulations, competitor analysis</a:t>
            </a:r>
          </a:p>
          <a:p>
            <a:pPr>
              <a:spcBef>
                <a:spcPct val="50000"/>
              </a:spcBef>
              <a:buClr>
                <a:srgbClr val="FF0000"/>
              </a:buClr>
              <a:buSzPct val="85000"/>
              <a:defRPr/>
            </a:pPr>
            <a:r>
              <a:rPr lang="en-US" sz="1800" dirty="0" smtClean="0">
                <a:solidFill>
                  <a:schemeClr val="accent1">
                    <a:lumMod val="50000"/>
                  </a:schemeClr>
                </a:solidFill>
                <a:latin typeface="Arial" pitchFamily="34" charset="0"/>
                <a:ea typeface="ＭＳ Ｐゴシック" pitchFamily="34" charset="-128"/>
              </a:rPr>
              <a:t>Targeted invitation of qualified buyers to exhibitor booths and setting appointments</a:t>
            </a:r>
          </a:p>
          <a:p>
            <a:pPr>
              <a:spcBef>
                <a:spcPct val="50000"/>
              </a:spcBef>
              <a:buClr>
                <a:srgbClr val="FF0000"/>
              </a:buClr>
              <a:buSzPct val="85000"/>
              <a:defRPr/>
            </a:pPr>
            <a:r>
              <a:rPr lang="en-US" sz="1800" dirty="0" smtClean="0">
                <a:solidFill>
                  <a:schemeClr val="accent1">
                    <a:lumMod val="50000"/>
                  </a:schemeClr>
                </a:solidFill>
                <a:latin typeface="Arial" pitchFamily="34" charset="0"/>
                <a:ea typeface="ＭＳ Ｐゴシック" pitchFamily="34" charset="-128"/>
              </a:rPr>
              <a:t>Translation of exhibitor material for show visitors</a:t>
            </a:r>
          </a:p>
          <a:p>
            <a:pPr>
              <a:spcBef>
                <a:spcPct val="50000"/>
              </a:spcBef>
              <a:buClr>
                <a:srgbClr val="FF0000"/>
              </a:buClr>
              <a:buSzPct val="85000"/>
              <a:defRPr/>
            </a:pPr>
            <a:r>
              <a:rPr lang="en-US" sz="1800" dirty="0">
                <a:solidFill>
                  <a:schemeClr val="accent1">
                    <a:lumMod val="50000"/>
                  </a:schemeClr>
                </a:solidFill>
                <a:latin typeface="Arial" pitchFamily="34" charset="0"/>
                <a:ea typeface="ＭＳ Ｐゴシック" pitchFamily="34" charset="-128"/>
              </a:rPr>
              <a:t>On-site show assistance by local </a:t>
            </a:r>
            <a:r>
              <a:rPr lang="en-US" sz="1800" dirty="0" smtClean="0">
                <a:solidFill>
                  <a:schemeClr val="accent1">
                    <a:lumMod val="50000"/>
                  </a:schemeClr>
                </a:solidFill>
                <a:latin typeface="Arial" pitchFamily="34" charset="0"/>
                <a:ea typeface="ＭＳ Ｐゴシック" pitchFamily="34" charset="-128"/>
              </a:rPr>
              <a:t>In-market representative</a:t>
            </a:r>
            <a:endParaRPr lang="en-US" sz="1800" dirty="0">
              <a:solidFill>
                <a:schemeClr val="accent1">
                  <a:lumMod val="50000"/>
                </a:schemeClr>
              </a:solidFill>
              <a:latin typeface="Arial" pitchFamily="34" charset="0"/>
              <a:ea typeface="ＭＳ Ｐゴシック" pitchFamily="34" charset="-128"/>
            </a:endParaRPr>
          </a:p>
          <a:p>
            <a:pPr>
              <a:spcBef>
                <a:spcPct val="50000"/>
              </a:spcBef>
              <a:buClr>
                <a:srgbClr val="FF0000"/>
              </a:buClr>
              <a:buSzPct val="85000"/>
              <a:defRPr/>
            </a:pPr>
            <a:r>
              <a:rPr lang="en-US" sz="1800" dirty="0" smtClean="0">
                <a:solidFill>
                  <a:schemeClr val="accent1">
                    <a:lumMod val="50000"/>
                  </a:schemeClr>
                </a:solidFill>
                <a:latin typeface="Arial" pitchFamily="34" charset="0"/>
                <a:ea typeface="ＭＳ Ｐゴシック" pitchFamily="34" charset="-128"/>
              </a:rPr>
              <a:t>Provides </a:t>
            </a:r>
            <a:r>
              <a:rPr lang="en-US" sz="1800" dirty="0">
                <a:solidFill>
                  <a:schemeClr val="accent1">
                    <a:lumMod val="50000"/>
                  </a:schemeClr>
                </a:solidFill>
                <a:latin typeface="Arial" pitchFamily="34" charset="0"/>
                <a:ea typeface="ＭＳ Ｐゴシック" pitchFamily="34" charset="-128"/>
              </a:rPr>
              <a:t>technical interpreters at the show booth</a:t>
            </a:r>
          </a:p>
          <a:p>
            <a:pPr>
              <a:spcBef>
                <a:spcPct val="50000"/>
              </a:spcBef>
              <a:buClr>
                <a:srgbClr val="FF0000"/>
              </a:buClr>
              <a:buSzPct val="85000"/>
              <a:defRPr/>
            </a:pPr>
            <a:r>
              <a:rPr lang="en-US" sz="1800" dirty="0" smtClean="0">
                <a:solidFill>
                  <a:schemeClr val="accent1">
                    <a:lumMod val="50000"/>
                  </a:schemeClr>
                </a:solidFill>
                <a:latin typeface="Arial" pitchFamily="34" charset="0"/>
                <a:ea typeface="ＭＳ Ｐゴシック" pitchFamily="34" charset="-128"/>
              </a:rPr>
              <a:t>Qualifying </a:t>
            </a:r>
            <a:r>
              <a:rPr lang="en-US" sz="1800" dirty="0">
                <a:solidFill>
                  <a:schemeClr val="accent1">
                    <a:lumMod val="50000"/>
                  </a:schemeClr>
                </a:solidFill>
                <a:latin typeface="Arial" pitchFamily="34" charset="0"/>
                <a:ea typeface="ＭＳ Ｐゴシック" pitchFamily="34" charset="-128"/>
              </a:rPr>
              <a:t>leads from the show and conducting checks </a:t>
            </a:r>
            <a:r>
              <a:rPr lang="en-US" sz="1800" dirty="0" smtClean="0">
                <a:solidFill>
                  <a:schemeClr val="accent1">
                    <a:lumMod val="50000"/>
                  </a:schemeClr>
                </a:solidFill>
                <a:latin typeface="Arial" pitchFamily="34" charset="0"/>
                <a:ea typeface="ＭＳ Ｐゴシック" pitchFamily="34" charset="-128"/>
              </a:rPr>
              <a:t>on </a:t>
            </a:r>
            <a:r>
              <a:rPr lang="en-US" sz="1800" dirty="0">
                <a:solidFill>
                  <a:schemeClr val="accent1">
                    <a:lumMod val="50000"/>
                  </a:schemeClr>
                </a:solidFill>
                <a:latin typeface="Arial" pitchFamily="34" charset="0"/>
                <a:ea typeface="ＭＳ Ｐゴシック" pitchFamily="34" charset="-128"/>
              </a:rPr>
              <a:t>the top few</a:t>
            </a:r>
          </a:p>
          <a:p>
            <a:pPr>
              <a:spcBef>
                <a:spcPct val="50000"/>
              </a:spcBef>
              <a:buClr>
                <a:srgbClr val="FF0000"/>
              </a:buClr>
              <a:buSzPct val="85000"/>
              <a:defRPr/>
            </a:pPr>
            <a:r>
              <a:rPr lang="en-US" sz="1800" dirty="0" smtClean="0">
                <a:solidFill>
                  <a:schemeClr val="accent1">
                    <a:lumMod val="50000"/>
                  </a:schemeClr>
                </a:solidFill>
                <a:latin typeface="Arial" pitchFamily="34" charset="0"/>
                <a:ea typeface="ＭＳ Ｐゴシック" pitchFamily="34" charset="-128"/>
              </a:rPr>
              <a:t>Writing </a:t>
            </a:r>
            <a:r>
              <a:rPr lang="en-US" sz="1800" dirty="0">
                <a:solidFill>
                  <a:schemeClr val="accent1">
                    <a:lumMod val="50000"/>
                  </a:schemeClr>
                </a:solidFill>
                <a:latin typeface="Arial" pitchFamily="34" charset="0"/>
                <a:ea typeface="ＭＳ Ｐゴシック" pitchFamily="34" charset="-128"/>
              </a:rPr>
              <a:t>and sending a generic follow-up letter in the local </a:t>
            </a:r>
            <a:r>
              <a:rPr lang="en-US" sz="1800" dirty="0" smtClean="0">
                <a:solidFill>
                  <a:schemeClr val="accent1">
                    <a:lumMod val="50000"/>
                  </a:schemeClr>
                </a:solidFill>
                <a:latin typeface="Arial" pitchFamily="34" charset="0"/>
                <a:ea typeface="ＭＳ Ｐゴシック" pitchFamily="34" charset="-128"/>
              </a:rPr>
              <a:t>language </a:t>
            </a:r>
            <a:r>
              <a:rPr lang="en-US" sz="1800" dirty="0">
                <a:solidFill>
                  <a:schemeClr val="accent1">
                    <a:lumMod val="50000"/>
                  </a:schemeClr>
                </a:solidFill>
                <a:latin typeface="Arial" pitchFamily="34" charset="0"/>
                <a:ea typeface="ＭＳ Ｐゴシック" pitchFamily="34" charset="-128"/>
              </a:rPr>
              <a:t>to all contacts</a:t>
            </a:r>
          </a:p>
          <a:p>
            <a:pPr>
              <a:spcBef>
                <a:spcPct val="50000"/>
              </a:spcBef>
              <a:buClr>
                <a:srgbClr val="FF0000"/>
              </a:buClr>
              <a:buSzPct val="85000"/>
              <a:defRPr/>
            </a:pPr>
            <a:endParaRPr lang="en-US" sz="1600" dirty="0" smtClean="0">
              <a:solidFill>
                <a:schemeClr val="accent1">
                  <a:lumMod val="50000"/>
                </a:schemeClr>
              </a:solidFill>
              <a:latin typeface="Arial" pitchFamily="34" charset="0"/>
              <a:ea typeface="ＭＳ Ｐゴシック" pitchFamily="34" charset="-128"/>
            </a:endParaRPr>
          </a:p>
          <a:p>
            <a:pPr>
              <a:spcBef>
                <a:spcPct val="50000"/>
              </a:spcBef>
              <a:buFontTx/>
              <a:buNone/>
              <a:defRPr/>
            </a:pPr>
            <a:r>
              <a:rPr lang="en-US" sz="1600" dirty="0" smtClean="0">
                <a:solidFill>
                  <a:schemeClr val="accent1">
                    <a:lumMod val="50000"/>
                  </a:schemeClr>
                </a:solidFill>
                <a:latin typeface="Arial" pitchFamily="34" charset="0"/>
                <a:ea typeface="ＭＳ Ｐゴシック" pitchFamily="34" charset="-128"/>
              </a:rPr>
              <a:t>	</a:t>
            </a:r>
          </a:p>
          <a:p>
            <a:pPr lvl="1">
              <a:lnSpc>
                <a:spcPct val="80000"/>
              </a:lnSpc>
              <a:defRPr/>
            </a:pPr>
            <a:endParaRPr lang="en-US" sz="1600" b="1" dirty="0" smtClean="0">
              <a:solidFill>
                <a:schemeClr val="accent1">
                  <a:lumMod val="50000"/>
                </a:schemeClr>
              </a:solidFill>
              <a:ea typeface="ＭＳ Ｐゴシック" pitchFamily="34" charset="-128"/>
            </a:endParaRPr>
          </a:p>
          <a:p>
            <a:pPr lvl="1">
              <a:lnSpc>
                <a:spcPct val="80000"/>
              </a:lnSpc>
              <a:defRPr/>
            </a:pPr>
            <a:endParaRPr lang="en-US" sz="1600" b="1" dirty="0" smtClean="0">
              <a:solidFill>
                <a:schemeClr val="accent1">
                  <a:lumMod val="50000"/>
                </a:schemeClr>
              </a:solidFill>
              <a:ea typeface="ＭＳ Ｐゴシック" pitchFamily="34" charset="-12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356" y="5319712"/>
            <a:ext cx="2762250" cy="638175"/>
          </a:xfrm>
          <a:prstGeom prst="rect">
            <a:avLst/>
          </a:prstGeom>
        </p:spPr>
      </p:pic>
    </p:spTree>
    <p:extLst>
      <p:ext uri="{BB962C8B-B14F-4D97-AF65-F5344CB8AC3E}">
        <p14:creationId xmlns:p14="http://schemas.microsoft.com/office/powerpoint/2010/main" val="29718616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Buyers Missions</a:t>
            </a:r>
            <a:endParaRPr lang="en-US" sz="4000" baseline="30000" dirty="0" smtClean="0">
              <a:solidFill>
                <a:schemeClr val="bg1"/>
              </a:solidFill>
              <a:latin typeface="+mn-lt"/>
              <a:ea typeface="ＭＳ Ｐゴシック" pitchFamily="-112" charset="-128"/>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10" name="Rectangle 3"/>
          <p:cNvSpPr txBox="1">
            <a:spLocks noChangeArrowheads="1"/>
          </p:cNvSpPr>
          <p:nvPr/>
        </p:nvSpPr>
        <p:spPr bwMode="auto">
          <a:xfrm>
            <a:off x="311151" y="1447800"/>
            <a:ext cx="8650287" cy="3581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Clr>
                <a:srgbClr val="FF0000"/>
              </a:buClr>
              <a:buSzPct val="85000"/>
              <a:buFont typeface="Arial" charset="0"/>
              <a:buChar char="•"/>
            </a:pPr>
            <a:r>
              <a:rPr lang="en-US" altLang="en-US" sz="2800" i="1" dirty="0" smtClean="0">
                <a:solidFill>
                  <a:schemeClr val="accent1">
                    <a:lumMod val="50000"/>
                  </a:schemeClr>
                </a:solidFill>
                <a:latin typeface="Arial" charset="0"/>
                <a:ea typeface="ＭＳ Ｐゴシック" charset="-128"/>
              </a:rPr>
              <a:t>International Buyers Here at Home</a:t>
            </a:r>
          </a:p>
          <a:p>
            <a:pPr marL="0" indent="0">
              <a:buClr>
                <a:srgbClr val="FF0000"/>
              </a:buClr>
              <a:buSzPct val="85000"/>
              <a:buNone/>
            </a:pPr>
            <a:endParaRPr lang="en-US" altLang="en-US" sz="2000" dirty="0" smtClean="0">
              <a:solidFill>
                <a:schemeClr val="accent1">
                  <a:lumMod val="50000"/>
                </a:schemeClr>
              </a:solidFill>
              <a:latin typeface="Arial" charset="0"/>
              <a:ea typeface="ＭＳ Ｐゴシック" charset="-128"/>
            </a:endParaRPr>
          </a:p>
          <a:p>
            <a:pPr marL="457200" indent="-457200">
              <a:buClr>
                <a:srgbClr val="FF0000"/>
              </a:buClr>
              <a:buSzPct val="85000"/>
              <a:buFont typeface="Arial" charset="0"/>
              <a:buChar char="•"/>
            </a:pPr>
            <a:r>
              <a:rPr lang="en-US" altLang="en-US" sz="2800" dirty="0" smtClean="0">
                <a:solidFill>
                  <a:schemeClr val="accent1">
                    <a:lumMod val="50000"/>
                  </a:schemeClr>
                </a:solidFill>
                <a:latin typeface="Arial" charset="0"/>
                <a:ea typeface="ＭＳ Ｐゴシック" charset="-128"/>
              </a:rPr>
              <a:t>Brings buyers from target countries to US</a:t>
            </a:r>
          </a:p>
          <a:p>
            <a:pPr marL="0" indent="0">
              <a:buClr>
                <a:srgbClr val="FF0000"/>
              </a:buClr>
              <a:buSzPct val="85000"/>
              <a:buNone/>
            </a:pPr>
            <a:endParaRPr lang="en-US" altLang="en-US" sz="2000" dirty="0" smtClean="0">
              <a:solidFill>
                <a:schemeClr val="accent1">
                  <a:lumMod val="50000"/>
                </a:schemeClr>
              </a:solidFill>
              <a:latin typeface="Arial" charset="0"/>
              <a:ea typeface="ＭＳ Ｐゴシック" charset="-128"/>
            </a:endParaRPr>
          </a:p>
          <a:p>
            <a:pPr marL="457200" indent="-457200">
              <a:buClr>
                <a:srgbClr val="FF0000"/>
              </a:buClr>
              <a:buSzPct val="85000"/>
              <a:buFont typeface="Arial" charset="0"/>
              <a:buChar char="•"/>
            </a:pPr>
            <a:r>
              <a:rPr lang="en-US" altLang="en-US" sz="2800" dirty="0" smtClean="0">
                <a:solidFill>
                  <a:schemeClr val="accent1">
                    <a:lumMod val="50000"/>
                  </a:schemeClr>
                </a:solidFill>
                <a:latin typeface="Arial" charset="0"/>
                <a:ea typeface="ＭＳ Ｐゴシック" charset="-128"/>
              </a:rPr>
              <a:t>One-on-one meetings with buyers and suppliers</a:t>
            </a:r>
          </a:p>
          <a:p>
            <a:pPr marL="0" indent="0">
              <a:buClr>
                <a:srgbClr val="FF0000"/>
              </a:buClr>
              <a:buSzPct val="85000"/>
              <a:buNone/>
            </a:pPr>
            <a:endParaRPr lang="en-US" altLang="en-US" sz="2000" dirty="0" smtClean="0">
              <a:solidFill>
                <a:schemeClr val="accent1">
                  <a:lumMod val="50000"/>
                </a:schemeClr>
              </a:solidFill>
              <a:latin typeface="Arial" charset="0"/>
              <a:ea typeface="ＭＳ Ｐゴシック" charset="-128"/>
            </a:endParaRPr>
          </a:p>
          <a:p>
            <a:pPr marL="457200" indent="-457200">
              <a:buClr>
                <a:srgbClr val="FF0000"/>
              </a:buClr>
              <a:buSzPct val="85000"/>
              <a:buFont typeface="Arial" charset="0"/>
              <a:buChar char="•"/>
            </a:pPr>
            <a:r>
              <a:rPr lang="en-US" altLang="en-US" sz="2800" dirty="0" smtClean="0">
                <a:solidFill>
                  <a:schemeClr val="accent1">
                    <a:lumMod val="50000"/>
                  </a:schemeClr>
                </a:solidFill>
                <a:latin typeface="Arial" charset="0"/>
                <a:ea typeface="ＭＳ Ｐゴシック" charset="-128"/>
              </a:rPr>
              <a:t>Usually in conjunction with a tradeshow</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172" y="4876800"/>
            <a:ext cx="4196805" cy="783886"/>
          </a:xfrm>
          <a:prstGeom prst="rect">
            <a:avLst/>
          </a:prstGeom>
        </p:spPr>
      </p:pic>
    </p:spTree>
    <p:extLst>
      <p:ext uri="{BB962C8B-B14F-4D97-AF65-F5344CB8AC3E}">
        <p14:creationId xmlns:p14="http://schemas.microsoft.com/office/powerpoint/2010/main" val="6845922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Focused Trade Missions</a:t>
            </a:r>
            <a:endParaRPr lang="en-US" sz="4000" baseline="30000" dirty="0" smtClean="0">
              <a:solidFill>
                <a:schemeClr val="bg1"/>
              </a:solidFill>
              <a:latin typeface="+mn-lt"/>
              <a:ea typeface="ＭＳ Ｐゴシック" pitchFamily="-112" charset="-128"/>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8" name="Rectangle 3"/>
          <p:cNvSpPr txBox="1">
            <a:spLocks noChangeArrowheads="1"/>
          </p:cNvSpPr>
          <p:nvPr/>
        </p:nvSpPr>
        <p:spPr bwMode="auto">
          <a:xfrm>
            <a:off x="381000" y="1219200"/>
            <a:ext cx="8580438"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80000"/>
              </a:lnSpc>
              <a:buClr>
                <a:srgbClr val="FF0000"/>
              </a:buClr>
              <a:buSzPct val="85000"/>
              <a:defRPr/>
            </a:pPr>
            <a:r>
              <a:rPr lang="en-US" sz="2800" i="1" dirty="0" smtClean="0">
                <a:solidFill>
                  <a:schemeClr val="accent1">
                    <a:lumMod val="50000"/>
                  </a:schemeClr>
                </a:solidFill>
                <a:latin typeface="Arial" pitchFamily="34" charset="0"/>
                <a:ea typeface="ＭＳ Ｐゴシック" pitchFamily="34" charset="-128"/>
              </a:rPr>
              <a:t>Total Market Immersion</a:t>
            </a:r>
          </a:p>
          <a:p>
            <a:pPr marL="0" indent="0">
              <a:lnSpc>
                <a:spcPct val="80000"/>
              </a:lnSpc>
              <a:buClr>
                <a:srgbClr val="FF0000"/>
              </a:buClr>
              <a:buSzPct val="85000"/>
              <a:buNone/>
              <a:defRPr/>
            </a:pPr>
            <a:endParaRPr lang="en-US" sz="1600" i="1" dirty="0" smtClean="0">
              <a:solidFill>
                <a:schemeClr val="accent1">
                  <a:lumMod val="50000"/>
                </a:schemeClr>
              </a:solidFill>
              <a:latin typeface="Arial" pitchFamily="34" charset="0"/>
              <a:ea typeface="ＭＳ Ｐゴシック" pitchFamily="34" charset="-128"/>
            </a:endParaRPr>
          </a:p>
          <a:p>
            <a:pPr marL="457200" indent="-457200">
              <a:lnSpc>
                <a:spcPct val="80000"/>
              </a:lnSpc>
              <a:buClr>
                <a:srgbClr val="FF0000"/>
              </a:buClr>
              <a:buSzPct val="85000"/>
              <a:defRPr/>
            </a:pPr>
            <a:r>
              <a:rPr lang="en-US" sz="2800" dirty="0" smtClean="0">
                <a:solidFill>
                  <a:schemeClr val="accent1">
                    <a:lumMod val="50000"/>
                  </a:schemeClr>
                </a:solidFill>
                <a:latin typeface="Arial" pitchFamily="34" charset="0"/>
                <a:ea typeface="ＭＳ Ｐゴシック" pitchFamily="34" charset="-128"/>
              </a:rPr>
              <a:t>A three-day activity to bring companies to various countries </a:t>
            </a:r>
            <a:br>
              <a:rPr lang="en-US" sz="2800" dirty="0" smtClean="0">
                <a:solidFill>
                  <a:schemeClr val="accent1">
                    <a:lumMod val="50000"/>
                  </a:schemeClr>
                </a:solidFill>
                <a:latin typeface="Arial" pitchFamily="34" charset="0"/>
                <a:ea typeface="ＭＳ Ｐゴシック" pitchFamily="34" charset="-128"/>
              </a:rPr>
            </a:br>
            <a:endParaRPr lang="en-US" sz="1600" dirty="0" smtClean="0">
              <a:solidFill>
                <a:schemeClr val="accent1">
                  <a:lumMod val="50000"/>
                </a:schemeClr>
              </a:solidFill>
              <a:latin typeface="Arial" pitchFamily="34" charset="0"/>
              <a:ea typeface="ＭＳ Ｐゴシック" pitchFamily="34" charset="-128"/>
            </a:endParaRPr>
          </a:p>
          <a:p>
            <a:pPr marL="457200" indent="-457200">
              <a:spcBef>
                <a:spcPct val="50000"/>
              </a:spcBef>
              <a:buClr>
                <a:srgbClr val="FF0000"/>
              </a:buClr>
              <a:buSzPct val="85000"/>
              <a:defRPr/>
            </a:pPr>
            <a:r>
              <a:rPr lang="en-US" sz="2800" dirty="0" smtClean="0">
                <a:solidFill>
                  <a:schemeClr val="accent1">
                    <a:lumMod val="50000"/>
                  </a:schemeClr>
                </a:solidFill>
                <a:latin typeface="Arial" pitchFamily="34" charset="0"/>
                <a:ea typeface="ＭＳ Ｐゴシック" pitchFamily="34" charset="-128"/>
              </a:rPr>
              <a:t>Essential tools provided throughout the mission </a:t>
            </a:r>
          </a:p>
          <a:p>
            <a:pPr marL="0" indent="0">
              <a:spcBef>
                <a:spcPct val="50000"/>
              </a:spcBef>
              <a:buClr>
                <a:srgbClr val="FF0000"/>
              </a:buClr>
              <a:buSzPct val="85000"/>
              <a:buNone/>
              <a:defRPr/>
            </a:pPr>
            <a:endParaRPr lang="en-US" sz="1600" dirty="0" smtClean="0">
              <a:solidFill>
                <a:schemeClr val="accent1">
                  <a:lumMod val="50000"/>
                </a:schemeClr>
              </a:solidFill>
              <a:latin typeface="Arial" pitchFamily="34" charset="0"/>
              <a:ea typeface="ＭＳ Ｐゴシック" pitchFamily="34" charset="-128"/>
            </a:endParaRPr>
          </a:p>
          <a:p>
            <a:pPr marL="457200" indent="-457200">
              <a:spcBef>
                <a:spcPct val="50000"/>
              </a:spcBef>
              <a:buClr>
                <a:srgbClr val="FF0000"/>
              </a:buClr>
              <a:buSzPct val="85000"/>
              <a:defRPr/>
            </a:pPr>
            <a:r>
              <a:rPr lang="en-US" sz="2800" dirty="0" smtClean="0">
                <a:solidFill>
                  <a:schemeClr val="accent1">
                    <a:lumMod val="50000"/>
                  </a:schemeClr>
                </a:solidFill>
                <a:latin typeface="Arial" pitchFamily="34" charset="0"/>
                <a:ea typeface="ＭＳ Ｐゴシック" pitchFamily="34" charset="-128"/>
              </a:rPr>
              <a:t>Briefings, market tours and meetings with Buyers</a:t>
            </a:r>
          </a:p>
          <a:p>
            <a:pPr marL="0" indent="0">
              <a:lnSpc>
                <a:spcPct val="80000"/>
              </a:lnSpc>
              <a:buNone/>
              <a:defRPr/>
            </a:pPr>
            <a:endParaRPr lang="en-US" sz="2400" dirty="0" smtClean="0">
              <a:latin typeface="Arial" pitchFamily="34" charset="0"/>
              <a:ea typeface="ＭＳ Ｐゴシック" pitchFamily="34" charset="-12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116" y="4800600"/>
            <a:ext cx="3782158" cy="847725"/>
          </a:xfrm>
          <a:prstGeom prst="rect">
            <a:avLst/>
          </a:prstGeom>
        </p:spPr>
      </p:pic>
    </p:spTree>
    <p:extLst>
      <p:ext uri="{BB962C8B-B14F-4D97-AF65-F5344CB8AC3E}">
        <p14:creationId xmlns:p14="http://schemas.microsoft.com/office/powerpoint/2010/main" val="28311471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Market Promotion</a:t>
            </a:r>
            <a:endParaRPr lang="en-US" sz="2400" b="1" dirty="0" smtClean="0">
              <a:solidFill>
                <a:schemeClr val="bg1"/>
              </a:solidFill>
              <a:ea typeface="ＭＳ Ｐゴシック" pitchFamily="-112" charset="-128"/>
            </a:endParaRPr>
          </a:p>
        </p:txBody>
      </p:sp>
      <p:sp>
        <p:nvSpPr>
          <p:cNvPr id="10" name="Content Placeholder 2"/>
          <p:cNvSpPr txBox="1">
            <a:spLocks/>
          </p:cNvSpPr>
          <p:nvPr/>
        </p:nvSpPr>
        <p:spPr bwMode="auto">
          <a:xfrm>
            <a:off x="-685800" y="1252538"/>
            <a:ext cx="8780463" cy="426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9525" lvl="3" indent="-457200">
              <a:buFont typeface="Arial" pitchFamily="34" charset="0"/>
              <a:buChar char="•"/>
            </a:pPr>
            <a:r>
              <a:rPr lang="en-US" altLang="en-US" sz="2600" dirty="0" smtClean="0">
                <a:solidFill>
                  <a:srgbClr val="254061"/>
                </a:solidFill>
                <a:ea typeface="ＭＳ Ｐゴシック" pitchFamily="34" charset="-128"/>
              </a:rPr>
              <a:t>Retail &amp; Foodservice Promotions</a:t>
            </a:r>
          </a:p>
          <a:p>
            <a:pPr marL="822325" lvl="3"/>
            <a:endParaRPr lang="en-US" altLang="en-US" sz="1200" dirty="0" smtClean="0">
              <a:solidFill>
                <a:srgbClr val="254061"/>
              </a:solidFill>
              <a:ea typeface="ＭＳ Ｐゴシック" pitchFamily="34" charset="-128"/>
            </a:endParaRPr>
          </a:p>
          <a:p>
            <a:pPr marL="1279525" lvl="3" indent="-457200">
              <a:buFont typeface="Arial" pitchFamily="34" charset="0"/>
              <a:buChar char="•"/>
            </a:pPr>
            <a:r>
              <a:rPr lang="en-US" altLang="en-US" sz="2600" dirty="0" smtClean="0">
                <a:solidFill>
                  <a:srgbClr val="254061"/>
                </a:solidFill>
                <a:ea typeface="ＭＳ Ｐゴシック" pitchFamily="34" charset="-128"/>
              </a:rPr>
              <a:t>Branded Program: Cost-share assistance</a:t>
            </a:r>
          </a:p>
          <a:p>
            <a:pPr marL="822325" lvl="3"/>
            <a:endParaRPr lang="en-US" altLang="en-US" sz="1200" dirty="0" smtClean="0">
              <a:solidFill>
                <a:srgbClr val="254061"/>
              </a:solidFill>
              <a:ea typeface="ＭＳ Ｐゴシック" pitchFamily="34" charset="-128"/>
            </a:endParaRPr>
          </a:p>
          <a:p>
            <a:pPr marL="1736725" lvl="4" indent="-457200">
              <a:buFont typeface="Arial" pitchFamily="34" charset="0"/>
              <a:buChar char="•"/>
            </a:pPr>
            <a:r>
              <a:rPr lang="en-US" altLang="en-US" sz="2600" dirty="0" smtClean="0">
                <a:solidFill>
                  <a:srgbClr val="254061"/>
                </a:solidFill>
                <a:ea typeface="ＭＳ Ｐゴシック" pitchFamily="34" charset="-128"/>
              </a:rPr>
              <a:t>50% reimbursement of eligible export </a:t>
            </a:r>
          </a:p>
          <a:p>
            <a:pPr marL="1279525" lvl="4"/>
            <a:r>
              <a:rPr lang="en-US" altLang="en-US" sz="2600" dirty="0" smtClean="0">
                <a:solidFill>
                  <a:srgbClr val="254061"/>
                </a:solidFill>
                <a:ea typeface="ＭＳ Ｐゴシック" pitchFamily="34" charset="-128"/>
              </a:rPr>
              <a:t>      marketing expenses</a:t>
            </a:r>
          </a:p>
          <a:p>
            <a:pPr marL="1279525" lvl="4"/>
            <a:endParaRPr lang="en-US" altLang="en-US" sz="1600" dirty="0" smtClean="0">
              <a:solidFill>
                <a:srgbClr val="254061"/>
              </a:solidFill>
              <a:ea typeface="ＭＳ Ｐゴシック" pitchFamily="34" charset="-128"/>
            </a:endParaRPr>
          </a:p>
          <a:p>
            <a:pPr marL="1736725" lvl="4" indent="-457200">
              <a:buFont typeface="Arial" pitchFamily="34" charset="0"/>
              <a:buChar char="•"/>
            </a:pPr>
            <a:r>
              <a:rPr lang="en-US" altLang="en-US" sz="2600" dirty="0" smtClean="0">
                <a:solidFill>
                  <a:srgbClr val="254061"/>
                </a:solidFill>
                <a:ea typeface="ＭＳ Ｐゴシック" pitchFamily="34" charset="-128"/>
              </a:rPr>
              <a:t>Must be a small business by </a:t>
            </a:r>
            <a:br>
              <a:rPr lang="en-US" altLang="en-US" sz="2600" dirty="0" smtClean="0">
                <a:solidFill>
                  <a:srgbClr val="254061"/>
                </a:solidFill>
                <a:ea typeface="ＭＳ Ｐゴシック" pitchFamily="34" charset="-128"/>
              </a:rPr>
            </a:br>
            <a:r>
              <a:rPr lang="en-US" altLang="en-US" sz="2600" dirty="0" smtClean="0">
                <a:solidFill>
                  <a:srgbClr val="254061"/>
                </a:solidFill>
                <a:ea typeface="ＭＳ Ｐゴシック" pitchFamily="34" charset="-128"/>
              </a:rPr>
              <a:t>SBA guidelines</a:t>
            </a:r>
          </a:p>
          <a:p>
            <a:pPr marL="1279525" lvl="4"/>
            <a:endParaRPr lang="en-US" altLang="en-US" sz="1600" dirty="0" smtClean="0">
              <a:solidFill>
                <a:srgbClr val="254061"/>
              </a:solidFill>
              <a:ea typeface="ＭＳ Ｐゴシック" pitchFamily="34" charset="-128"/>
            </a:endParaRPr>
          </a:p>
          <a:p>
            <a:pPr marL="1736725" lvl="4" indent="-457200">
              <a:buFont typeface="Arial" pitchFamily="34" charset="0"/>
              <a:buChar char="•"/>
            </a:pPr>
            <a:r>
              <a:rPr lang="en-US" altLang="en-US" sz="2600" dirty="0" smtClean="0">
                <a:solidFill>
                  <a:srgbClr val="254061"/>
                </a:solidFill>
                <a:ea typeface="ＭＳ Ｐゴシック" pitchFamily="34" charset="-128"/>
              </a:rPr>
              <a:t>Application and claims process</a:t>
            </a:r>
          </a:p>
          <a:p>
            <a:pPr marL="1279525" lvl="4"/>
            <a:endParaRPr lang="en-US" altLang="en-US" sz="1600" dirty="0" smtClean="0">
              <a:solidFill>
                <a:srgbClr val="254061"/>
              </a:solidFill>
              <a:ea typeface="ＭＳ Ｐゴシック" pitchFamily="34" charset="-128"/>
            </a:endParaRPr>
          </a:p>
          <a:p>
            <a:pPr marL="1736725" lvl="4" indent="-457200">
              <a:buFont typeface="Arial" pitchFamily="34" charset="0"/>
              <a:buChar char="•"/>
            </a:pPr>
            <a:r>
              <a:rPr lang="en-US" altLang="en-US" sz="2600" dirty="0" smtClean="0">
                <a:solidFill>
                  <a:srgbClr val="254061"/>
                </a:solidFill>
                <a:ea typeface="ＭＳ Ｐゴシック" pitchFamily="34" charset="-128"/>
              </a:rPr>
              <a:t>5 years of funding per country</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833" y="1037359"/>
            <a:ext cx="1953605" cy="4928969"/>
          </a:xfrm>
          <a:prstGeom prst="rect">
            <a:avLst/>
          </a:prstGeom>
        </p:spPr>
      </p:pic>
    </p:spTree>
    <p:extLst>
      <p:ext uri="{BB962C8B-B14F-4D97-AF65-F5344CB8AC3E}">
        <p14:creationId xmlns:p14="http://schemas.microsoft.com/office/powerpoint/2010/main" val="3149947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568"/>
          <a:stretch/>
        </p:blipFill>
        <p:spPr bwMode="auto">
          <a:xfrm>
            <a:off x="6212336" y="5050715"/>
            <a:ext cx="2961481"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6631"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dirty="0">
                <a:solidFill>
                  <a:schemeClr val="bg1"/>
                </a:solidFill>
                <a:latin typeface="Tw Cen MT" pitchFamily="34" charset="0"/>
                <a:ea typeface="ＭＳ Ｐゴシック" charset="-128"/>
              </a:rPr>
              <a:t>Branded Program</a:t>
            </a:r>
            <a:endParaRPr lang="en-US" altLang="en-US" sz="2400" b="1" dirty="0">
              <a:solidFill>
                <a:schemeClr val="bg1"/>
              </a:solidFill>
              <a:latin typeface="Tw Cen MT" pitchFamily="34" charset="0"/>
              <a:ea typeface="ＭＳ Ｐゴシック" charset="-128"/>
            </a:endParaRPr>
          </a:p>
        </p:txBody>
      </p:sp>
      <p:sp>
        <p:nvSpPr>
          <p:cNvPr id="8" name="Content Placeholder 2"/>
          <p:cNvSpPr txBox="1">
            <a:spLocks/>
          </p:cNvSpPr>
          <p:nvPr/>
        </p:nvSpPr>
        <p:spPr bwMode="auto">
          <a:xfrm>
            <a:off x="-374350" y="1483518"/>
            <a:ext cx="8782050" cy="42624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6712" lvl="2">
              <a:defRPr/>
            </a:pPr>
            <a:r>
              <a:rPr lang="en-US" sz="2800" dirty="0" smtClean="0">
                <a:solidFill>
                  <a:srgbClr val="FF0000"/>
                </a:solidFill>
                <a:ea typeface="ＭＳ Ｐゴシック" charset="-128"/>
              </a:rPr>
              <a:t>      Branded Program Eligible Expenses</a:t>
            </a:r>
            <a:br>
              <a:rPr lang="en-US" sz="2800" dirty="0" smtClean="0">
                <a:solidFill>
                  <a:srgbClr val="FF0000"/>
                </a:solidFill>
                <a:ea typeface="ＭＳ Ｐゴシック" charset="-128"/>
              </a:rPr>
            </a:br>
            <a:endParaRPr lang="en-US" dirty="0" smtClean="0">
              <a:solidFill>
                <a:srgbClr val="FF0000"/>
              </a:solidFill>
              <a:ea typeface="ＭＳ Ｐゴシック" charset="-128"/>
            </a:endParaRPr>
          </a:p>
          <a:p>
            <a:pPr lvl="2">
              <a:buClr>
                <a:srgbClr val="002060"/>
              </a:buClr>
              <a:buFont typeface="Arial" charset="0"/>
              <a:buChar char="•"/>
              <a:defRPr/>
            </a:pPr>
            <a:r>
              <a:rPr lang="en-US" sz="2600" b="1" dirty="0" smtClean="0">
                <a:solidFill>
                  <a:schemeClr val="tx2">
                    <a:lumMod val="75000"/>
                  </a:schemeClr>
                </a:solidFill>
                <a:ea typeface="ＭＳ Ｐゴシック" charset="-128"/>
              </a:rPr>
              <a:t>Advertising</a:t>
            </a:r>
            <a:r>
              <a:rPr lang="en-US" sz="2600" dirty="0" smtClean="0">
                <a:solidFill>
                  <a:schemeClr val="tx2">
                    <a:lumMod val="75000"/>
                  </a:schemeClr>
                </a:solidFill>
                <a:ea typeface="ＭＳ Ｐゴシック" charset="-128"/>
              </a:rPr>
              <a:t>, publications</a:t>
            </a:r>
            <a:br>
              <a:rPr lang="en-US" sz="2600" dirty="0" smtClean="0">
                <a:solidFill>
                  <a:schemeClr val="tx2">
                    <a:lumMod val="75000"/>
                  </a:schemeClr>
                </a:solidFill>
                <a:ea typeface="ＭＳ Ｐゴシック" charset="-128"/>
              </a:rPr>
            </a:br>
            <a:endParaRPr lang="en-US" sz="2600" dirty="0" smtClean="0">
              <a:solidFill>
                <a:schemeClr val="tx2">
                  <a:lumMod val="75000"/>
                </a:schemeClr>
              </a:solidFill>
              <a:ea typeface="ＭＳ Ｐゴシック" charset="-128"/>
            </a:endParaRPr>
          </a:p>
          <a:p>
            <a:pPr lvl="2">
              <a:buClr>
                <a:srgbClr val="002060"/>
              </a:buClr>
              <a:buFont typeface="Arial" charset="0"/>
              <a:buChar char="•"/>
              <a:defRPr/>
            </a:pPr>
            <a:r>
              <a:rPr lang="en-US" sz="2600" dirty="0" smtClean="0">
                <a:solidFill>
                  <a:schemeClr val="tx2">
                    <a:lumMod val="75000"/>
                  </a:schemeClr>
                </a:solidFill>
                <a:ea typeface="ＭＳ Ｐゴシック" charset="-128"/>
              </a:rPr>
              <a:t>International </a:t>
            </a:r>
            <a:r>
              <a:rPr lang="en-US" sz="2600" b="1" dirty="0" smtClean="0">
                <a:solidFill>
                  <a:schemeClr val="tx2">
                    <a:lumMod val="75000"/>
                  </a:schemeClr>
                </a:solidFill>
                <a:ea typeface="ＭＳ Ｐゴシック" charset="-128"/>
              </a:rPr>
              <a:t>Trade Shows</a:t>
            </a:r>
            <a:br>
              <a:rPr lang="en-US" sz="2600" b="1" dirty="0" smtClean="0">
                <a:solidFill>
                  <a:schemeClr val="tx2">
                    <a:lumMod val="75000"/>
                  </a:schemeClr>
                </a:solidFill>
                <a:ea typeface="ＭＳ Ｐゴシック" charset="-128"/>
              </a:rPr>
            </a:br>
            <a:endParaRPr lang="en-US" sz="2600" b="1" dirty="0" smtClean="0">
              <a:solidFill>
                <a:schemeClr val="tx2">
                  <a:lumMod val="75000"/>
                </a:schemeClr>
              </a:solidFill>
              <a:ea typeface="ＭＳ Ｐゴシック" charset="-128"/>
            </a:endParaRPr>
          </a:p>
          <a:p>
            <a:pPr lvl="2">
              <a:buClr>
                <a:srgbClr val="002060"/>
              </a:buClr>
              <a:buFont typeface="Arial" charset="0"/>
              <a:buChar char="•"/>
              <a:defRPr/>
            </a:pPr>
            <a:r>
              <a:rPr lang="en-US" sz="2600" dirty="0" smtClean="0">
                <a:solidFill>
                  <a:schemeClr val="tx2">
                    <a:lumMod val="75000"/>
                  </a:schemeClr>
                </a:solidFill>
                <a:ea typeface="ＭＳ Ｐゴシック" charset="-128"/>
              </a:rPr>
              <a:t>Promotions &amp; </a:t>
            </a:r>
            <a:r>
              <a:rPr lang="en-US" sz="2600" b="1" dirty="0" smtClean="0">
                <a:solidFill>
                  <a:schemeClr val="tx2">
                    <a:lumMod val="75000"/>
                  </a:schemeClr>
                </a:solidFill>
                <a:ea typeface="ＭＳ Ｐゴシック" charset="-128"/>
              </a:rPr>
              <a:t>demo</a:t>
            </a:r>
            <a:r>
              <a:rPr lang="en-US" sz="2600" dirty="0" smtClean="0">
                <a:solidFill>
                  <a:schemeClr val="tx2">
                    <a:lumMod val="75000"/>
                  </a:schemeClr>
                </a:solidFill>
                <a:ea typeface="ＭＳ Ｐゴシック" charset="-128"/>
              </a:rPr>
              <a:t>nstrations</a:t>
            </a:r>
            <a:br>
              <a:rPr lang="en-US" sz="2600" dirty="0" smtClean="0">
                <a:solidFill>
                  <a:schemeClr val="tx2">
                    <a:lumMod val="75000"/>
                  </a:schemeClr>
                </a:solidFill>
                <a:ea typeface="ＭＳ Ｐゴシック" charset="-128"/>
              </a:rPr>
            </a:br>
            <a:endParaRPr lang="en-US" sz="2600" dirty="0" smtClean="0">
              <a:solidFill>
                <a:schemeClr val="tx2">
                  <a:lumMod val="75000"/>
                </a:schemeClr>
              </a:solidFill>
              <a:ea typeface="ＭＳ Ｐゴシック" charset="-128"/>
            </a:endParaRPr>
          </a:p>
          <a:p>
            <a:pPr lvl="2">
              <a:buClr>
                <a:srgbClr val="002060"/>
              </a:buClr>
              <a:buFont typeface="Arial" charset="0"/>
              <a:buChar char="•"/>
              <a:defRPr/>
            </a:pPr>
            <a:r>
              <a:rPr lang="en-US" sz="2600" b="1" dirty="0" smtClean="0">
                <a:solidFill>
                  <a:schemeClr val="tx2">
                    <a:lumMod val="75000"/>
                  </a:schemeClr>
                </a:solidFill>
                <a:ea typeface="ＭＳ Ｐゴシック" charset="-128"/>
              </a:rPr>
              <a:t>Public relations </a:t>
            </a:r>
            <a:r>
              <a:rPr lang="en-US" sz="2600" dirty="0" smtClean="0">
                <a:solidFill>
                  <a:schemeClr val="tx2">
                    <a:lumMod val="75000"/>
                  </a:schemeClr>
                </a:solidFill>
                <a:ea typeface="ＭＳ Ｐゴシック" charset="-128"/>
              </a:rPr>
              <a:t>and </a:t>
            </a:r>
            <a:r>
              <a:rPr lang="en-US" sz="2600" b="1" dirty="0" smtClean="0">
                <a:solidFill>
                  <a:schemeClr val="tx2">
                    <a:lumMod val="75000"/>
                  </a:schemeClr>
                </a:solidFill>
                <a:ea typeface="ＭＳ Ｐゴシック" charset="-128"/>
              </a:rPr>
              <a:t>seminars</a:t>
            </a:r>
          </a:p>
          <a:p>
            <a:pPr marL="1281112" lvl="3" indent="-457200">
              <a:buFont typeface="Arial" panose="020B0604020202020204" pitchFamily="34" charset="0"/>
              <a:buChar char="•"/>
              <a:defRPr/>
            </a:pPr>
            <a:endParaRPr lang="en-US" sz="2500" dirty="0" smtClean="0">
              <a:solidFill>
                <a:srgbClr val="FF0000"/>
              </a:solidFill>
              <a:ea typeface="ＭＳ Ｐゴシック" charset="-128"/>
            </a:endParaRPr>
          </a:p>
        </p:txBody>
      </p:sp>
      <p:pic>
        <p:nvPicPr>
          <p:cNvPr id="10" name="Picture 2" descr="Metro Staff Training Program in Shang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842" y="2286000"/>
            <a:ext cx="39909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Tree>
    <p:extLst>
      <p:ext uri="{BB962C8B-B14F-4D97-AF65-F5344CB8AC3E}">
        <p14:creationId xmlns:p14="http://schemas.microsoft.com/office/powerpoint/2010/main" val="16107201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270" name="TextBox 6"/>
          <p:cNvSpPr txBox="1">
            <a:spLocks noChangeArrowheads="1"/>
          </p:cNvSpPr>
          <p:nvPr/>
        </p:nvSpPr>
        <p:spPr bwMode="auto">
          <a:xfrm>
            <a:off x="2935288" y="6108700"/>
            <a:ext cx="62087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dirty="0">
                <a:solidFill>
                  <a:srgbClr val="FFFFFF"/>
                </a:solidFill>
                <a:latin typeface="Tw Cen MT" pitchFamily="34" charset="0"/>
              </a:rPr>
              <a:t>﻿</a:t>
            </a:r>
            <a:endParaRPr lang="en-US" altLang="en-US" sz="3000" dirty="0">
              <a:solidFill>
                <a:srgbClr val="FFFFFF"/>
              </a:solidFill>
              <a:latin typeface="Tw Cen MT" pitchFamily="34" charset="0"/>
            </a:endParaRPr>
          </a:p>
        </p:txBody>
      </p:sp>
      <p:sp>
        <p:nvSpPr>
          <p:cNvPr id="11271" name="Rectangle 2"/>
          <p:cNvSpPr txBox="1">
            <a:spLocks noChangeArrowheads="1"/>
          </p:cNvSpPr>
          <p:nvPr/>
        </p:nvSpPr>
        <p:spPr bwMode="auto">
          <a:xfrm>
            <a:off x="0" y="152399"/>
            <a:ext cx="91440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3200" dirty="0" smtClean="0">
                <a:solidFill>
                  <a:schemeClr val="bg1"/>
                </a:solidFill>
                <a:latin typeface="+mn-lt"/>
                <a:ea typeface="ＭＳ Ｐゴシック" pitchFamily="-112" charset="-128"/>
              </a:rPr>
              <a:t>Why Export?</a:t>
            </a:r>
          </a:p>
        </p:txBody>
      </p:sp>
      <p:sp>
        <p:nvSpPr>
          <p:cNvPr id="10" name="Content Placeholder 2"/>
          <p:cNvSpPr txBox="1">
            <a:spLocks/>
          </p:cNvSpPr>
          <p:nvPr/>
        </p:nvSpPr>
        <p:spPr bwMode="auto">
          <a:xfrm>
            <a:off x="228600" y="1295400"/>
            <a:ext cx="7854950" cy="426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itchFamily="34" charset="0"/>
              <a:buChar char="•"/>
            </a:pPr>
            <a:r>
              <a:rPr lang="en-US" altLang="en-US" sz="2400" b="1" dirty="0" smtClean="0">
                <a:solidFill>
                  <a:srgbClr val="002060"/>
                </a:solidFill>
                <a:ea typeface="ＭＳ Ｐゴシック" pitchFamily="34" charset="-128"/>
              </a:rPr>
              <a:t>95% of consumers are… outside of the US!  </a:t>
            </a:r>
          </a:p>
          <a:p>
            <a:pPr marL="457200" indent="-457200">
              <a:buFont typeface="Arial" pitchFamily="34" charset="0"/>
              <a:buChar char="•"/>
            </a:pPr>
            <a:endParaRPr lang="en-US" altLang="en-US" sz="2400" b="1" dirty="0" smtClean="0">
              <a:solidFill>
                <a:srgbClr val="002060"/>
              </a:solidFill>
              <a:ea typeface="ＭＳ Ｐゴシック" pitchFamily="34" charset="-128"/>
            </a:endParaRPr>
          </a:p>
          <a:p>
            <a:pPr marL="457200" indent="-457200">
              <a:buFont typeface="Arial" pitchFamily="34" charset="0"/>
              <a:buChar char="•"/>
            </a:pPr>
            <a:r>
              <a:rPr lang="en-US" altLang="en-US" sz="2400" b="1" dirty="0" smtClean="0">
                <a:solidFill>
                  <a:srgbClr val="002060"/>
                </a:solidFill>
                <a:ea typeface="ＭＳ Ｐゴシック" pitchFamily="34" charset="-128"/>
              </a:rPr>
              <a:t>Diversification of Market Risk + Opportunity</a:t>
            </a:r>
          </a:p>
          <a:p>
            <a:pPr marL="457200" indent="-457200">
              <a:buFont typeface="Arial" pitchFamily="34" charset="0"/>
              <a:buChar char="•"/>
            </a:pPr>
            <a:endParaRPr lang="en-US" altLang="en-US" sz="2400" b="1" dirty="0" smtClean="0">
              <a:solidFill>
                <a:srgbClr val="002060"/>
              </a:solidFill>
              <a:ea typeface="ＭＳ Ｐゴシック" pitchFamily="34" charset="-128"/>
            </a:endParaRPr>
          </a:p>
          <a:p>
            <a:pPr marL="457200" indent="-457200">
              <a:buFont typeface="Arial" pitchFamily="34" charset="0"/>
              <a:buChar char="•"/>
            </a:pPr>
            <a:r>
              <a:rPr lang="en-US" altLang="en-US" sz="2400" b="1" dirty="0" smtClean="0">
                <a:solidFill>
                  <a:srgbClr val="002060"/>
                </a:solidFill>
                <a:ea typeface="ＭＳ Ｐゴシック" pitchFamily="34" charset="-128"/>
              </a:rPr>
              <a:t>Extend life of product, development costs</a:t>
            </a:r>
          </a:p>
          <a:p>
            <a:pPr marL="457200" indent="-457200">
              <a:buFont typeface="Arial" pitchFamily="34" charset="0"/>
              <a:buChar char="•"/>
            </a:pPr>
            <a:endParaRPr lang="en-US" altLang="en-US" sz="2400" b="1" dirty="0" smtClean="0">
              <a:solidFill>
                <a:srgbClr val="002060"/>
              </a:solidFill>
              <a:ea typeface="ＭＳ Ｐゴシック" pitchFamily="34" charset="-128"/>
            </a:endParaRPr>
          </a:p>
          <a:p>
            <a:pPr marL="457200" indent="-457200">
              <a:buFont typeface="Arial" pitchFamily="34" charset="0"/>
              <a:buChar char="•"/>
            </a:pPr>
            <a:r>
              <a:rPr lang="en-US" altLang="en-US" sz="2400" b="1" dirty="0" smtClean="0">
                <a:solidFill>
                  <a:srgbClr val="002060"/>
                </a:solidFill>
                <a:ea typeface="ＭＳ Ｐゴシック" pitchFamily="34" charset="-128"/>
              </a:rPr>
              <a:t>Capitalize on USA Brand</a:t>
            </a:r>
          </a:p>
          <a:p>
            <a:pPr marL="457200" indent="-457200">
              <a:buFont typeface="Arial" pitchFamily="34" charset="0"/>
              <a:buChar char="•"/>
            </a:pPr>
            <a:endParaRPr lang="en-US" altLang="en-US" sz="2400" b="1" dirty="0" smtClean="0">
              <a:solidFill>
                <a:srgbClr val="002060"/>
              </a:solidFill>
              <a:ea typeface="ＭＳ Ｐゴシック" pitchFamily="34" charset="-128"/>
            </a:endParaRPr>
          </a:p>
          <a:p>
            <a:pPr marL="457200" indent="-457200">
              <a:buFont typeface="Arial" pitchFamily="34" charset="0"/>
              <a:buChar char="•"/>
            </a:pPr>
            <a:r>
              <a:rPr lang="en-US" altLang="en-US" sz="2400" b="1" dirty="0" smtClean="0">
                <a:solidFill>
                  <a:srgbClr val="002060"/>
                </a:solidFill>
                <a:ea typeface="ＭＳ Ｐゴシック" pitchFamily="34" charset="-128"/>
              </a:rPr>
              <a:t>Use idle capacity; reduce unit costs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pic>
        <p:nvPicPr>
          <p:cNvPr id="1026" name="Picture 2" descr="C:\Users\laura\Desktop\export image.jpg"/>
          <p:cNvPicPr>
            <a:picLocks noChangeAspect="1" noChangeArrowheads="1"/>
          </p:cNvPicPr>
          <p:nvPr/>
        </p:nvPicPr>
        <p:blipFill rotWithShape="1">
          <a:blip r:embed="rId4">
            <a:extLst>
              <a:ext uri="{28A0092B-C50C-407E-A947-70E740481C1C}">
                <a14:useLocalDpi xmlns:a14="http://schemas.microsoft.com/office/drawing/2010/main" val="0"/>
              </a:ext>
            </a:extLst>
          </a:blip>
          <a:srcRect l="5991" t="3330" r="3819"/>
          <a:stretch/>
        </p:blipFill>
        <p:spPr bwMode="auto">
          <a:xfrm>
            <a:off x="5924828" y="3267520"/>
            <a:ext cx="2943225" cy="2776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39644" y="4103972"/>
            <a:ext cx="2264067" cy="584775"/>
          </a:xfrm>
          <a:prstGeom prst="rect">
            <a:avLst/>
          </a:prstGeom>
          <a:noFill/>
        </p:spPr>
        <p:txBody>
          <a:bodyPr wrap="square" lIns="91440" tIns="45720" rIns="91440" bIns="45720">
            <a:spAutoFit/>
          </a:bodyPr>
          <a:lstStyle/>
          <a:p>
            <a:pPr algn="ctr"/>
            <a:r>
              <a:rPr lang="en-US" sz="1600" b="1" cap="none" spc="0" dirty="0" smtClean="0">
                <a:ln w="10541" cmpd="sng">
                  <a:solidFill>
                    <a:srgbClr val="7D7D7D">
                      <a:tint val="100000"/>
                      <a:shade val="100000"/>
                      <a:satMod val="110000"/>
                    </a:srgbClr>
                  </a:solidFill>
                  <a:prstDash val="solid"/>
                </a:ln>
                <a:solidFill>
                  <a:schemeClr val="tx1">
                    <a:lumMod val="85000"/>
                    <a:lumOff val="15000"/>
                  </a:schemeClr>
                </a:solidFill>
                <a:effectLst/>
              </a:rPr>
              <a:t>Grown in the U.S</a:t>
            </a:r>
          </a:p>
          <a:p>
            <a:pPr algn="ctr"/>
            <a:r>
              <a:rPr lang="en-US" sz="1600" b="1" dirty="0" smtClean="0">
                <a:ln w="10541" cmpd="sng">
                  <a:solidFill>
                    <a:srgbClr val="7D7D7D">
                      <a:tint val="100000"/>
                      <a:shade val="100000"/>
                      <a:satMod val="110000"/>
                    </a:srgbClr>
                  </a:solidFill>
                  <a:prstDash val="solid"/>
                </a:ln>
                <a:solidFill>
                  <a:schemeClr val="tx1">
                    <a:lumMod val="85000"/>
                    <a:lumOff val="15000"/>
                  </a:schemeClr>
                </a:solidFill>
              </a:rPr>
              <a:t>Exported Worldwide</a:t>
            </a:r>
            <a:endParaRPr lang="en-US" sz="1600" b="1" cap="none" spc="0" dirty="0">
              <a:ln w="10541" cmpd="sng">
                <a:solidFill>
                  <a:srgbClr val="7D7D7D">
                    <a:tint val="100000"/>
                    <a:shade val="100000"/>
                    <a:satMod val="110000"/>
                  </a:srgbClr>
                </a:solidFill>
                <a:prstDash val="solid"/>
              </a:ln>
              <a:solidFill>
                <a:schemeClr val="tx1">
                  <a:lumMod val="85000"/>
                  <a:lumOff val="15000"/>
                </a:schemeClr>
              </a:solidFill>
              <a:effectLst/>
            </a:endParaRPr>
          </a:p>
        </p:txBody>
      </p:sp>
    </p:spTree>
    <p:extLst>
      <p:ext uri="{BB962C8B-B14F-4D97-AF65-F5344CB8AC3E}">
        <p14:creationId xmlns:p14="http://schemas.microsoft.com/office/powerpoint/2010/main" val="278619023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6631"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dirty="0">
                <a:solidFill>
                  <a:schemeClr val="bg1"/>
                </a:solidFill>
                <a:latin typeface="Tw Cen MT" pitchFamily="34" charset="0"/>
                <a:ea typeface="ＭＳ Ｐゴシック" charset="-128"/>
              </a:rPr>
              <a:t>Branded Program</a:t>
            </a:r>
            <a:endParaRPr lang="en-US" altLang="en-US" sz="2400" b="1" dirty="0">
              <a:solidFill>
                <a:schemeClr val="bg1"/>
              </a:solidFill>
              <a:latin typeface="Tw Cen MT" pitchFamily="34" charset="0"/>
              <a:ea typeface="ＭＳ Ｐゴシック" charset="-128"/>
            </a:endParaRPr>
          </a:p>
        </p:txBody>
      </p:sp>
      <p:sp>
        <p:nvSpPr>
          <p:cNvPr id="8" name="Content Placeholder 2"/>
          <p:cNvSpPr txBox="1">
            <a:spLocks/>
          </p:cNvSpPr>
          <p:nvPr/>
        </p:nvSpPr>
        <p:spPr bwMode="auto">
          <a:xfrm>
            <a:off x="0" y="1219200"/>
            <a:ext cx="8026700" cy="42624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6712" lvl="2">
              <a:defRPr/>
            </a:pPr>
            <a:r>
              <a:rPr lang="en-US" sz="2800" dirty="0" smtClean="0">
                <a:solidFill>
                  <a:srgbClr val="FF0000"/>
                </a:solidFill>
                <a:ea typeface="ＭＳ Ｐゴシック" charset="-128"/>
              </a:rPr>
              <a:t>Branded Program Eligible Expenses (continued)</a:t>
            </a:r>
            <a:br>
              <a:rPr lang="en-US" sz="2800" dirty="0" smtClean="0">
                <a:solidFill>
                  <a:srgbClr val="FF0000"/>
                </a:solidFill>
                <a:ea typeface="ＭＳ Ｐゴシック" charset="-128"/>
              </a:rPr>
            </a:br>
            <a:endParaRPr lang="en-US" sz="2800" dirty="0" smtClean="0">
              <a:solidFill>
                <a:srgbClr val="FF0000"/>
              </a:solidFill>
              <a:ea typeface="ＭＳ Ｐゴシック" charset="-128"/>
            </a:endParaRPr>
          </a:p>
          <a:p>
            <a:pPr lvl="2">
              <a:buClr>
                <a:srgbClr val="002060"/>
              </a:buClr>
              <a:buFont typeface="Arial" charset="0"/>
              <a:buChar char="•"/>
              <a:defRPr/>
            </a:pPr>
            <a:r>
              <a:rPr lang="en-US" sz="2600" dirty="0" smtClean="0">
                <a:solidFill>
                  <a:schemeClr val="tx2">
                    <a:lumMod val="75000"/>
                  </a:schemeClr>
                </a:solidFill>
                <a:ea typeface="ＭＳ Ｐゴシック" charset="-128"/>
              </a:rPr>
              <a:t>Package and </a:t>
            </a:r>
            <a:r>
              <a:rPr lang="en-US" sz="2600" b="1" dirty="0" smtClean="0">
                <a:solidFill>
                  <a:schemeClr val="tx2">
                    <a:lumMod val="75000"/>
                  </a:schemeClr>
                </a:solidFill>
                <a:ea typeface="ＭＳ Ｐゴシック" charset="-128"/>
              </a:rPr>
              <a:t>foreign compliant labeling</a:t>
            </a:r>
            <a:br>
              <a:rPr lang="en-US" sz="2600" b="1" dirty="0" smtClean="0">
                <a:solidFill>
                  <a:schemeClr val="tx2">
                    <a:lumMod val="75000"/>
                  </a:schemeClr>
                </a:solidFill>
                <a:ea typeface="ＭＳ Ｐゴシック" charset="-128"/>
              </a:rPr>
            </a:br>
            <a:endParaRPr lang="en-US" sz="2600" b="1" dirty="0" smtClean="0">
              <a:solidFill>
                <a:schemeClr val="tx2">
                  <a:lumMod val="75000"/>
                </a:schemeClr>
              </a:solidFill>
              <a:ea typeface="ＭＳ Ｐゴシック" charset="-128"/>
            </a:endParaRPr>
          </a:p>
          <a:p>
            <a:pPr lvl="2">
              <a:buClr>
                <a:srgbClr val="002060"/>
              </a:buClr>
              <a:buFont typeface="Arial" charset="0"/>
              <a:buChar char="•"/>
              <a:defRPr/>
            </a:pPr>
            <a:r>
              <a:rPr lang="en-US" sz="2600" b="1" dirty="0" smtClean="0">
                <a:solidFill>
                  <a:schemeClr val="tx2">
                    <a:lumMod val="75000"/>
                  </a:schemeClr>
                </a:solidFill>
                <a:ea typeface="ＭＳ Ｐゴシック" charset="-128"/>
              </a:rPr>
              <a:t>Freight costs </a:t>
            </a:r>
            <a:r>
              <a:rPr lang="en-US" sz="2600" dirty="0" smtClean="0">
                <a:solidFill>
                  <a:schemeClr val="tx2">
                    <a:lumMod val="75000"/>
                  </a:schemeClr>
                </a:solidFill>
                <a:ea typeface="ＭＳ Ｐゴシック" charset="-128"/>
              </a:rPr>
              <a:t>for samples</a:t>
            </a:r>
            <a:br>
              <a:rPr lang="en-US" sz="2600" dirty="0" smtClean="0">
                <a:solidFill>
                  <a:schemeClr val="tx2">
                    <a:lumMod val="75000"/>
                  </a:schemeClr>
                </a:solidFill>
                <a:ea typeface="ＭＳ Ｐゴシック" charset="-128"/>
              </a:rPr>
            </a:br>
            <a:endParaRPr lang="en-US" sz="2600" dirty="0" smtClean="0">
              <a:solidFill>
                <a:schemeClr val="tx2">
                  <a:lumMod val="75000"/>
                </a:schemeClr>
              </a:solidFill>
              <a:ea typeface="ＭＳ Ｐゴシック" charset="-128"/>
            </a:endParaRPr>
          </a:p>
          <a:p>
            <a:pPr lvl="2">
              <a:buClr>
                <a:srgbClr val="002060"/>
              </a:buClr>
              <a:buFont typeface="Arial" charset="0"/>
              <a:buChar char="•"/>
              <a:defRPr/>
            </a:pPr>
            <a:r>
              <a:rPr lang="en-US" sz="2600" dirty="0" smtClean="0">
                <a:solidFill>
                  <a:schemeClr val="tx2">
                    <a:lumMod val="75000"/>
                  </a:schemeClr>
                </a:solidFill>
                <a:ea typeface="ＭＳ Ｐゴシック" charset="-128"/>
              </a:rPr>
              <a:t>International </a:t>
            </a:r>
            <a:r>
              <a:rPr lang="en-US" sz="2600" b="1" dirty="0" smtClean="0">
                <a:solidFill>
                  <a:schemeClr val="tx2">
                    <a:lumMod val="75000"/>
                  </a:schemeClr>
                </a:solidFill>
                <a:ea typeface="ＭＳ Ｐゴシック" charset="-128"/>
              </a:rPr>
              <a:t>Websites</a:t>
            </a:r>
            <a:br>
              <a:rPr lang="en-US" sz="2600" b="1" dirty="0" smtClean="0">
                <a:solidFill>
                  <a:schemeClr val="tx2">
                    <a:lumMod val="75000"/>
                  </a:schemeClr>
                </a:solidFill>
                <a:ea typeface="ＭＳ Ｐゴシック" charset="-128"/>
              </a:rPr>
            </a:br>
            <a:endParaRPr lang="en-US" sz="2600" b="1" dirty="0" smtClean="0">
              <a:solidFill>
                <a:schemeClr val="tx2">
                  <a:lumMod val="75000"/>
                </a:schemeClr>
              </a:solidFill>
              <a:ea typeface="ＭＳ Ｐゴシック" charset="-128"/>
            </a:endParaRPr>
          </a:p>
          <a:p>
            <a:pPr lvl="2">
              <a:buClr>
                <a:srgbClr val="002060"/>
              </a:buClr>
              <a:buFont typeface="Arial" charset="0"/>
              <a:buChar char="•"/>
              <a:defRPr/>
            </a:pPr>
            <a:r>
              <a:rPr lang="en-US" sz="2600" dirty="0" smtClean="0">
                <a:solidFill>
                  <a:schemeClr val="tx2">
                    <a:lumMod val="75000"/>
                  </a:schemeClr>
                </a:solidFill>
                <a:ea typeface="ＭＳ Ｐゴシック" charset="-128"/>
              </a:rPr>
              <a:t>Social </a:t>
            </a:r>
            <a:r>
              <a:rPr lang="en-US" sz="2600" b="1" dirty="0" smtClean="0">
                <a:solidFill>
                  <a:schemeClr val="tx2">
                    <a:lumMod val="75000"/>
                  </a:schemeClr>
                </a:solidFill>
                <a:ea typeface="ＭＳ Ｐゴシック" charset="-128"/>
              </a:rPr>
              <a:t>Media</a:t>
            </a:r>
          </a:p>
          <a:p>
            <a:pPr marL="1281112" lvl="3" indent="-457200">
              <a:buFont typeface="Arial" panose="020B0604020202020204" pitchFamily="34" charset="0"/>
              <a:buChar char="•"/>
              <a:defRPr/>
            </a:pPr>
            <a:endParaRPr lang="en-US" sz="2500" dirty="0" smtClean="0">
              <a:solidFill>
                <a:srgbClr val="FF0000"/>
              </a:solidFill>
              <a:ea typeface="ＭＳ Ｐゴシック" charset="-128"/>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568"/>
          <a:stretch/>
        </p:blipFill>
        <p:spPr bwMode="auto">
          <a:xfrm>
            <a:off x="2133600" y="4905644"/>
            <a:ext cx="2961481"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G:\Communications\_Joint_\Evergreen\Graphic Design\Covers\2015 Branded Program Exporter Manual Cov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446"/>
          <a:stretch/>
        </p:blipFill>
        <p:spPr bwMode="auto">
          <a:xfrm rot="360000">
            <a:off x="6417604" y="2314512"/>
            <a:ext cx="2431233" cy="336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53365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6631"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dirty="0">
                <a:solidFill>
                  <a:schemeClr val="bg1"/>
                </a:solidFill>
                <a:latin typeface="Tw Cen MT" pitchFamily="34" charset="0"/>
                <a:ea typeface="ＭＳ Ｐゴシック" charset="-128"/>
              </a:rPr>
              <a:t>Branded </a:t>
            </a:r>
            <a:r>
              <a:rPr lang="en-US" altLang="en-US" sz="4000" dirty="0" smtClean="0">
                <a:solidFill>
                  <a:schemeClr val="bg1"/>
                </a:solidFill>
                <a:latin typeface="Tw Cen MT" pitchFamily="34" charset="0"/>
                <a:ea typeface="ＭＳ Ｐゴシック" charset="-128"/>
              </a:rPr>
              <a:t>Program: Additional Requirements</a:t>
            </a:r>
            <a:endParaRPr lang="en-US" altLang="en-US" sz="2400" b="1" dirty="0">
              <a:solidFill>
                <a:schemeClr val="bg1"/>
              </a:solidFill>
              <a:latin typeface="Tw Cen MT" pitchFamily="34" charset="0"/>
              <a:ea typeface="ＭＳ Ｐゴシック" charset="-128"/>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12" name="Rectangle 3"/>
          <p:cNvSpPr txBox="1">
            <a:spLocks noChangeArrowheads="1"/>
          </p:cNvSpPr>
          <p:nvPr/>
        </p:nvSpPr>
        <p:spPr bwMode="auto">
          <a:xfrm>
            <a:off x="838200" y="1347788"/>
            <a:ext cx="7467600" cy="4465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50000"/>
              </a:spcBef>
              <a:buClr>
                <a:srgbClr val="FF0000"/>
              </a:buClr>
              <a:buSzPct val="85000"/>
              <a:buFont typeface="Arial" charset="0"/>
              <a:buChar char="•"/>
            </a:pPr>
            <a:r>
              <a:rPr lang="en-US" altLang="en-US" sz="2400" dirty="0" smtClean="0">
                <a:solidFill>
                  <a:schemeClr val="accent1">
                    <a:lumMod val="50000"/>
                  </a:schemeClr>
                </a:solidFill>
                <a:latin typeface="Arial" charset="0"/>
                <a:ea typeface="ＭＳ Ｐゴシック" charset="-128"/>
              </a:rPr>
              <a:t>Activities approved in advance</a:t>
            </a:r>
          </a:p>
          <a:p>
            <a:pPr>
              <a:spcBef>
                <a:spcPct val="50000"/>
              </a:spcBef>
              <a:buClr>
                <a:srgbClr val="FF0000"/>
              </a:buClr>
              <a:buSzPct val="85000"/>
              <a:buFont typeface="Arial" charset="0"/>
              <a:buChar char="•"/>
            </a:pPr>
            <a:r>
              <a:rPr lang="en-US" altLang="en-US" sz="2400" dirty="0" smtClean="0">
                <a:solidFill>
                  <a:schemeClr val="accent1">
                    <a:lumMod val="50000"/>
                  </a:schemeClr>
                </a:solidFill>
                <a:latin typeface="Arial" charset="0"/>
                <a:ea typeface="ＭＳ Ｐゴシック" charset="-128"/>
              </a:rPr>
              <a:t>Company incurs all expenses up front</a:t>
            </a:r>
          </a:p>
          <a:p>
            <a:pPr>
              <a:spcBef>
                <a:spcPct val="50000"/>
              </a:spcBef>
              <a:buClr>
                <a:srgbClr val="FF0000"/>
              </a:buClr>
              <a:buSzPct val="85000"/>
              <a:buFont typeface="Arial" charset="0"/>
              <a:buChar char="•"/>
            </a:pPr>
            <a:r>
              <a:rPr lang="en-US" altLang="en-US" sz="2400" dirty="0" smtClean="0">
                <a:solidFill>
                  <a:schemeClr val="accent1">
                    <a:lumMod val="50000"/>
                  </a:schemeClr>
                </a:solidFill>
                <a:latin typeface="Arial" charset="0"/>
                <a:ea typeface="ＭＳ Ｐゴシック" charset="-128"/>
              </a:rPr>
              <a:t>USA Origin Statement for </a:t>
            </a:r>
            <a:r>
              <a:rPr lang="en-US" altLang="en-US" sz="2400" u="sng" dirty="0" smtClean="0">
                <a:solidFill>
                  <a:schemeClr val="accent1">
                    <a:lumMod val="50000"/>
                  </a:schemeClr>
                </a:solidFill>
                <a:latin typeface="Arial" charset="0"/>
                <a:ea typeface="ＭＳ Ｐゴシック" charset="-128"/>
              </a:rPr>
              <a:t>ALL</a:t>
            </a:r>
            <a:r>
              <a:rPr lang="en-US" altLang="en-US" sz="2400" dirty="0" smtClean="0">
                <a:solidFill>
                  <a:schemeClr val="accent1">
                    <a:lumMod val="50000"/>
                  </a:schemeClr>
                </a:solidFill>
                <a:latin typeface="Arial" charset="0"/>
                <a:ea typeface="ＭＳ Ｐゴシック" charset="-128"/>
              </a:rPr>
              <a:t> products, activities, and materials</a:t>
            </a:r>
          </a:p>
          <a:p>
            <a:pPr>
              <a:spcBef>
                <a:spcPct val="50000"/>
              </a:spcBef>
              <a:buClr>
                <a:srgbClr val="FF0000"/>
              </a:buClr>
              <a:buSzPct val="85000"/>
              <a:buFont typeface="Arial" charset="0"/>
              <a:buChar char="•"/>
            </a:pPr>
            <a:r>
              <a:rPr lang="en-US" altLang="en-US" sz="2000" dirty="0" smtClean="0">
                <a:solidFill>
                  <a:schemeClr val="accent1">
                    <a:lumMod val="50000"/>
                  </a:schemeClr>
                </a:solidFill>
                <a:latin typeface="Arial" charset="0"/>
                <a:ea typeface="ＭＳ Ｐゴシック" charset="-128"/>
              </a:rPr>
              <a:t>Made in …</a:t>
            </a:r>
          </a:p>
          <a:p>
            <a:pPr>
              <a:spcBef>
                <a:spcPct val="50000"/>
              </a:spcBef>
              <a:buClr>
                <a:srgbClr val="FF0000"/>
              </a:buClr>
              <a:buSzPct val="85000"/>
              <a:buFont typeface="Arial" charset="0"/>
              <a:buChar char="•"/>
            </a:pPr>
            <a:r>
              <a:rPr lang="en-US" altLang="en-US" sz="2000" dirty="0" smtClean="0">
                <a:solidFill>
                  <a:schemeClr val="accent1">
                    <a:lumMod val="50000"/>
                  </a:schemeClr>
                </a:solidFill>
                <a:latin typeface="Arial" charset="0"/>
                <a:ea typeface="ＭＳ Ｐゴシック" charset="-128"/>
              </a:rPr>
              <a:t>Product of  …</a:t>
            </a:r>
          </a:p>
          <a:p>
            <a:pPr>
              <a:spcBef>
                <a:spcPct val="50000"/>
              </a:spcBef>
              <a:spcAft>
                <a:spcPts val="1200"/>
              </a:spcAft>
              <a:buClr>
                <a:srgbClr val="FF0000"/>
              </a:buClr>
              <a:buSzPct val="85000"/>
              <a:buFont typeface="Arial" charset="0"/>
              <a:buChar char="•"/>
            </a:pPr>
            <a:r>
              <a:rPr lang="en-US" altLang="en-US" sz="2000" dirty="0" smtClean="0">
                <a:solidFill>
                  <a:schemeClr val="accent1">
                    <a:lumMod val="50000"/>
                  </a:schemeClr>
                </a:solidFill>
                <a:latin typeface="Arial" charset="0"/>
                <a:ea typeface="ＭＳ Ｐゴシック" charset="-128"/>
              </a:rPr>
              <a:t>Grown in …</a:t>
            </a:r>
          </a:p>
          <a:p>
            <a:pPr>
              <a:spcBef>
                <a:spcPts val="0"/>
              </a:spcBef>
              <a:buClr>
                <a:srgbClr val="FF0000"/>
              </a:buClr>
              <a:buSzPct val="85000"/>
              <a:buFont typeface="Arial" charset="0"/>
              <a:buChar char="•"/>
            </a:pPr>
            <a:r>
              <a:rPr lang="en-US" altLang="en-US" sz="2400" dirty="0" smtClean="0">
                <a:solidFill>
                  <a:schemeClr val="accent1">
                    <a:lumMod val="50000"/>
                  </a:schemeClr>
                </a:solidFill>
                <a:latin typeface="Arial" charset="0"/>
                <a:ea typeface="ＭＳ Ｐゴシック" charset="-128"/>
              </a:rPr>
              <a:t>US, USA, America or State </a:t>
            </a:r>
          </a:p>
          <a:p>
            <a:pPr marL="0" indent="0">
              <a:spcBef>
                <a:spcPts val="0"/>
              </a:spcBef>
              <a:buClr>
                <a:srgbClr val="FF0000"/>
              </a:buClr>
              <a:buSzPct val="85000"/>
              <a:buNone/>
            </a:pPr>
            <a:r>
              <a:rPr lang="en-US" altLang="en-US" sz="2400" dirty="0">
                <a:solidFill>
                  <a:schemeClr val="accent1">
                    <a:lumMod val="50000"/>
                  </a:schemeClr>
                </a:solidFill>
                <a:latin typeface="Arial" charset="0"/>
                <a:ea typeface="ＭＳ Ｐゴシック" charset="-128"/>
              </a:rPr>
              <a:t> </a:t>
            </a:r>
            <a:r>
              <a:rPr lang="en-US" altLang="en-US" sz="2400" dirty="0" smtClean="0">
                <a:solidFill>
                  <a:schemeClr val="accent1">
                    <a:lumMod val="50000"/>
                  </a:schemeClr>
                </a:solidFill>
                <a:latin typeface="Arial" charset="0"/>
                <a:ea typeface="ＭＳ Ｐゴシック" charset="-128"/>
              </a:rPr>
              <a:t>   name can be used </a:t>
            </a:r>
          </a:p>
          <a:p>
            <a:pPr>
              <a:spcBef>
                <a:spcPct val="50000"/>
              </a:spcBef>
              <a:buClr>
                <a:srgbClr val="FF0000"/>
              </a:buClr>
              <a:buSzPct val="85000"/>
              <a:buFont typeface="Arial" charset="0"/>
              <a:buChar char="•"/>
            </a:pPr>
            <a:endParaRPr lang="en-US" altLang="en-US" sz="2400" dirty="0" smtClean="0">
              <a:latin typeface="Arial" charset="0"/>
              <a:ea typeface="ＭＳ Ｐゴシック" charset="-128"/>
            </a:endParaRPr>
          </a:p>
        </p:txBody>
      </p:sp>
      <p:pic>
        <p:nvPicPr>
          <p:cNvPr id="9218" name="Picture 2" descr="G:\Communications\_Joint_\Evergreen\Graphic Design\Covers\FoodExportHelplineFly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961" t="-1" r="-187" b="73507"/>
          <a:stretch/>
        </p:blipFill>
        <p:spPr bwMode="auto">
          <a:xfrm>
            <a:off x="5265717" y="3048000"/>
            <a:ext cx="3480460" cy="289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2610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Communications\_Joint_\Evergreen\Graphic Design\Covers\2013 MW Annual Repor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07" b="50000"/>
          <a:stretch/>
        </p:blipFill>
        <p:spPr bwMode="auto">
          <a:xfrm>
            <a:off x="5791200" y="3298527"/>
            <a:ext cx="2895600" cy="19807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4"/>
          <p:cNvSpPr txBox="1">
            <a:spLocks noChangeArrowheads="1"/>
          </p:cNvSpPr>
          <p:nvPr/>
        </p:nvSpPr>
        <p:spPr>
          <a:xfrm>
            <a:off x="1436688" y="4457700"/>
            <a:ext cx="4171950" cy="1643063"/>
          </a:xfrm>
          <a:prstGeom prst="rect">
            <a:avLst/>
          </a:prstGeom>
        </p:spPr>
        <p:txBody>
          <a:bodyPr/>
          <a:lstStyle>
            <a:lvl1pPr marL="319088" indent="-319088" algn="l" rtl="0" eaLnBrk="0" fontAlgn="base" hangingPunct="0">
              <a:spcBef>
                <a:spcPts val="700"/>
              </a:spcBef>
              <a:spcAft>
                <a:spcPct val="0"/>
              </a:spcAft>
              <a:buClr>
                <a:srgbClr val="DA9724"/>
              </a:buClr>
              <a:buSzPct val="60000"/>
              <a:buFont typeface="Wingdings" pitchFamily="2" charset="2"/>
              <a:defRPr sz="2900" kern="1200">
                <a:solidFill>
                  <a:srgbClr val="254061"/>
                </a:solidFill>
                <a:latin typeface="+mn-lt"/>
                <a:ea typeface="ＭＳ Ｐゴシック" pitchFamily="-112" charset="-128"/>
                <a:cs typeface="ＭＳ Ｐゴシック" pitchFamily="-112" charset="-128"/>
              </a:defRPr>
            </a:lvl1pPr>
            <a:lvl2pPr marL="639763" indent="-273050" algn="l" rtl="0" eaLnBrk="0" fontAlgn="base" hangingPunct="0">
              <a:spcBef>
                <a:spcPts val="550"/>
              </a:spcBef>
              <a:spcAft>
                <a:spcPct val="0"/>
              </a:spcAft>
              <a:buClr>
                <a:srgbClr val="77933C"/>
              </a:buClr>
              <a:buSzPct val="70000"/>
              <a:buFont typeface="Wingdings 2" pitchFamily="-112" charset="2"/>
              <a:buChar char=""/>
              <a:defRPr sz="2600" kern="1200">
                <a:solidFill>
                  <a:schemeClr val="tx1"/>
                </a:solidFill>
                <a:latin typeface="+mn-lt"/>
                <a:ea typeface="ＭＳ Ｐゴシック" pitchFamily="-112" charset="-128"/>
                <a:cs typeface="+mn-cs"/>
              </a:defRPr>
            </a:lvl2pPr>
            <a:lvl3pPr marL="914400" indent="-228600" algn="l" rtl="0" eaLnBrk="0" fontAlgn="base" hangingPunct="0">
              <a:spcBef>
                <a:spcPts val="500"/>
              </a:spcBef>
              <a:spcAft>
                <a:spcPct val="0"/>
              </a:spcAft>
              <a:buClr>
                <a:srgbClr val="8064A2"/>
              </a:buClr>
              <a:buSzPct val="75000"/>
              <a:buFont typeface="Wingdings" pitchFamily="2" charset="2"/>
              <a:buChar char=""/>
              <a:defRPr sz="2300" kern="1200">
                <a:solidFill>
                  <a:schemeClr val="tx1"/>
                </a:solidFill>
                <a:latin typeface="+mn-lt"/>
                <a:ea typeface="ＭＳ Ｐゴシック" pitchFamily="-112" charset="-128"/>
                <a:cs typeface="+mn-cs"/>
              </a:defRPr>
            </a:lvl3pPr>
            <a:lvl4pPr marL="1371600" indent="-228600" algn="l" rtl="0" eaLnBrk="0" fontAlgn="base" hangingPunct="0">
              <a:spcBef>
                <a:spcPts val="400"/>
              </a:spcBef>
              <a:spcAft>
                <a:spcPct val="0"/>
              </a:spcAft>
              <a:buClr>
                <a:srgbClr val="BD0C03"/>
              </a:buClr>
              <a:buSzPct val="75000"/>
              <a:buFont typeface="Wingdings" pitchFamily="2" charset="2"/>
              <a:buChar char=""/>
              <a:defRPr sz="2000" kern="1200">
                <a:solidFill>
                  <a:schemeClr val="tx1"/>
                </a:solidFill>
                <a:latin typeface="+mn-lt"/>
                <a:ea typeface="ＭＳ Ｐゴシック" pitchFamily="-112" charset="-128"/>
                <a:cs typeface="+mn-cs"/>
              </a:defRPr>
            </a:lvl4pPr>
            <a:lvl5pPr marL="1828800" indent="-228600" algn="l" rtl="0" eaLnBrk="0" fontAlgn="base" hangingPunct="0">
              <a:spcBef>
                <a:spcPts val="400"/>
              </a:spcBef>
              <a:spcAft>
                <a:spcPct val="0"/>
              </a:spcAft>
              <a:buClr>
                <a:srgbClr val="254061"/>
              </a:buClr>
              <a:buSzPct val="65000"/>
              <a:buFont typeface="Wingdings" pitchFamily="2" charset="2"/>
              <a:buChar char=""/>
              <a:defRPr sz="2000" kern="1200">
                <a:solidFill>
                  <a:schemeClr val="tx1"/>
                </a:solidFill>
                <a:latin typeface="+mn-lt"/>
                <a:ea typeface="ＭＳ Ｐゴシック" pitchFamily="-112"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eaLnBrk="1" hangingPunct="1">
              <a:buClr>
                <a:schemeClr val="tx2">
                  <a:lumMod val="75000"/>
                </a:schemeClr>
              </a:buClr>
              <a:buFont typeface="Arial" pitchFamily="34" charset="0"/>
              <a:buChar char="•"/>
              <a:defRPr/>
            </a:pPr>
            <a:endParaRPr lang="en-US" sz="2200" dirty="0" smtClean="0">
              <a:solidFill>
                <a:schemeClr val="tx2">
                  <a:lumMod val="75000"/>
                </a:schemeClr>
              </a:solidFill>
            </a:endParaRPr>
          </a:p>
        </p:txBody>
      </p:sp>
      <p:sp>
        <p:nvSpPr>
          <p:cNvPr id="14" name="Rectangle 2"/>
          <p:cNvSpPr txBox="1">
            <a:spLocks noChangeArrowheads="1"/>
          </p:cNvSpPr>
          <p:nvPr/>
        </p:nvSpPr>
        <p:spPr bwMode="auto">
          <a:xfrm>
            <a:off x="0" y="14605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Branded Program: Reimbursements</a:t>
            </a:r>
            <a:r>
              <a:rPr lang="en-US" sz="4400" dirty="0" smtClean="0">
                <a:solidFill>
                  <a:schemeClr val="bg1"/>
                </a:solidFill>
                <a:ea typeface="ＭＳ Ｐゴシック" pitchFamily="-112" charset="-128"/>
              </a:rPr>
              <a:t/>
            </a:r>
            <a:br>
              <a:rPr lang="en-US" sz="4400" dirty="0" smtClean="0">
                <a:solidFill>
                  <a:schemeClr val="bg1"/>
                </a:solidFill>
                <a:ea typeface="ＭＳ Ｐゴシック" pitchFamily="-112" charset="-128"/>
              </a:rPr>
            </a:br>
            <a:endParaRPr lang="en-US" sz="2400" b="1" dirty="0" smtClean="0">
              <a:solidFill>
                <a:schemeClr val="bg1"/>
              </a:solidFill>
              <a:ea typeface="ＭＳ Ｐゴシック" pitchFamily="-112" charset="-128"/>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13" name="Rectangle 3"/>
          <p:cNvSpPr txBox="1">
            <a:spLocks noChangeArrowheads="1"/>
          </p:cNvSpPr>
          <p:nvPr/>
        </p:nvSpPr>
        <p:spPr bwMode="auto">
          <a:xfrm>
            <a:off x="410688" y="1215232"/>
            <a:ext cx="8388350" cy="41219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50000"/>
              </a:spcBef>
              <a:buClr>
                <a:srgbClr val="FF0000"/>
              </a:buClr>
              <a:buSzPct val="85000"/>
              <a:defRPr/>
            </a:pPr>
            <a:r>
              <a:rPr lang="en-US" sz="1800" dirty="0" smtClean="0">
                <a:solidFill>
                  <a:schemeClr val="accent1">
                    <a:lumMod val="50000"/>
                  </a:schemeClr>
                </a:solidFill>
                <a:latin typeface="+mj-lt"/>
                <a:ea typeface="ＭＳ Ｐゴシック" pitchFamily="34" charset="-128"/>
              </a:rPr>
              <a:t>Maximum request is $300,000</a:t>
            </a:r>
          </a:p>
          <a:p>
            <a:pPr>
              <a:spcBef>
                <a:spcPct val="50000"/>
              </a:spcBef>
              <a:buClr>
                <a:srgbClr val="FF0000"/>
              </a:buClr>
              <a:buSzPct val="85000"/>
              <a:defRPr/>
            </a:pPr>
            <a:r>
              <a:rPr lang="en-US" sz="1800" dirty="0" smtClean="0">
                <a:solidFill>
                  <a:schemeClr val="accent1">
                    <a:lumMod val="50000"/>
                  </a:schemeClr>
                </a:solidFill>
                <a:latin typeface="+mj-lt"/>
                <a:ea typeface="ＭＳ Ｐゴシック" pitchFamily="34" charset="-128"/>
              </a:rPr>
              <a:t>Minimum request is $2,500</a:t>
            </a:r>
          </a:p>
          <a:p>
            <a:pPr>
              <a:spcBef>
                <a:spcPct val="50000"/>
              </a:spcBef>
              <a:buClr>
                <a:srgbClr val="FF0000"/>
              </a:buClr>
              <a:buSzPct val="85000"/>
              <a:defRPr/>
            </a:pPr>
            <a:r>
              <a:rPr lang="en-US" sz="1800" dirty="0" smtClean="0">
                <a:solidFill>
                  <a:schemeClr val="accent1">
                    <a:lumMod val="50000"/>
                  </a:schemeClr>
                </a:solidFill>
                <a:latin typeface="+mj-lt"/>
                <a:ea typeface="ＭＳ Ｐゴシック" pitchFamily="34" charset="-128"/>
              </a:rPr>
              <a:t>First-time applicants</a:t>
            </a:r>
          </a:p>
          <a:p>
            <a:pPr marL="0" indent="0">
              <a:spcBef>
                <a:spcPct val="50000"/>
              </a:spcBef>
              <a:buClr>
                <a:srgbClr val="FF0000"/>
              </a:buClr>
              <a:buSzPct val="85000"/>
              <a:buNone/>
              <a:defRPr/>
            </a:pPr>
            <a:r>
              <a:rPr lang="en-US" sz="1800" dirty="0">
                <a:solidFill>
                  <a:schemeClr val="accent1">
                    <a:lumMod val="50000"/>
                  </a:schemeClr>
                </a:solidFill>
                <a:latin typeface="+mj-lt"/>
                <a:ea typeface="ＭＳ Ｐゴシック" pitchFamily="34" charset="-128"/>
              </a:rPr>
              <a:t> </a:t>
            </a:r>
            <a:r>
              <a:rPr lang="en-US" sz="1800" dirty="0" smtClean="0">
                <a:solidFill>
                  <a:schemeClr val="accent1">
                    <a:lumMod val="50000"/>
                  </a:schemeClr>
                </a:solidFill>
                <a:latin typeface="+mj-lt"/>
                <a:ea typeface="ＭＳ Ｐゴシック" pitchFamily="34" charset="-128"/>
              </a:rPr>
              <a:t>       -  With exporting experience, initial maximum request is $50,000</a:t>
            </a:r>
          </a:p>
          <a:p>
            <a:pPr marL="0" indent="0">
              <a:spcBef>
                <a:spcPct val="50000"/>
              </a:spcBef>
              <a:buClr>
                <a:srgbClr val="FF0000"/>
              </a:buClr>
              <a:buSzPct val="85000"/>
              <a:buNone/>
              <a:defRPr/>
            </a:pPr>
            <a:r>
              <a:rPr lang="en-US" sz="1800" dirty="0">
                <a:solidFill>
                  <a:schemeClr val="accent1">
                    <a:lumMod val="50000"/>
                  </a:schemeClr>
                </a:solidFill>
                <a:latin typeface="+mj-lt"/>
                <a:ea typeface="ＭＳ Ｐゴシック" pitchFamily="34" charset="-128"/>
              </a:rPr>
              <a:t> </a:t>
            </a:r>
            <a:r>
              <a:rPr lang="en-US" sz="1800" dirty="0" smtClean="0">
                <a:solidFill>
                  <a:schemeClr val="accent1">
                    <a:lumMod val="50000"/>
                  </a:schemeClr>
                </a:solidFill>
                <a:latin typeface="+mj-lt"/>
                <a:ea typeface="ＭＳ Ｐゴシック" pitchFamily="34" charset="-128"/>
              </a:rPr>
              <a:t>       -  Without exporting experience, initial maximum request is $25,000</a:t>
            </a:r>
          </a:p>
          <a:p>
            <a:pPr>
              <a:spcBef>
                <a:spcPct val="50000"/>
              </a:spcBef>
              <a:buClr>
                <a:srgbClr val="FF0000"/>
              </a:buClr>
              <a:buSzPct val="85000"/>
              <a:defRPr/>
            </a:pPr>
            <a:r>
              <a:rPr lang="en-US" sz="1800" dirty="0" smtClean="0">
                <a:solidFill>
                  <a:schemeClr val="accent1">
                    <a:lumMod val="50000"/>
                  </a:schemeClr>
                </a:solidFill>
                <a:latin typeface="+mj-lt"/>
                <a:ea typeface="ＭＳ Ｐゴシック" pitchFamily="34" charset="-128"/>
              </a:rPr>
              <a:t>$250 application fee </a:t>
            </a:r>
          </a:p>
          <a:p>
            <a:pPr lvl="1" indent="0">
              <a:spcBef>
                <a:spcPct val="50000"/>
              </a:spcBef>
              <a:buClr>
                <a:srgbClr val="FF0000"/>
              </a:buClr>
              <a:buSzPct val="85000"/>
              <a:defRPr/>
            </a:pPr>
            <a:r>
              <a:rPr lang="en-US" sz="1800" dirty="0" smtClean="0">
                <a:solidFill>
                  <a:schemeClr val="accent1">
                    <a:lumMod val="50000"/>
                  </a:schemeClr>
                </a:solidFill>
                <a:latin typeface="+mj-lt"/>
                <a:ea typeface="ＭＳ Ｐゴシック" pitchFamily="34" charset="-128"/>
              </a:rPr>
              <a:t>	non-refundable</a:t>
            </a:r>
          </a:p>
          <a:p>
            <a:pPr>
              <a:spcBef>
                <a:spcPct val="50000"/>
              </a:spcBef>
              <a:buClr>
                <a:srgbClr val="FF0000"/>
              </a:buClr>
              <a:buSzPct val="85000"/>
              <a:defRPr/>
            </a:pPr>
            <a:r>
              <a:rPr lang="en-US" sz="1800" dirty="0" smtClean="0">
                <a:solidFill>
                  <a:schemeClr val="accent1">
                    <a:lumMod val="50000"/>
                  </a:schemeClr>
                </a:solidFill>
                <a:latin typeface="+mj-lt"/>
                <a:ea typeface="ＭＳ Ｐゴシック" pitchFamily="34" charset="-128"/>
              </a:rPr>
              <a:t>6% administrative fee </a:t>
            </a:r>
          </a:p>
          <a:p>
            <a:pPr lvl="1" indent="0">
              <a:spcBef>
                <a:spcPct val="50000"/>
              </a:spcBef>
              <a:buClr>
                <a:srgbClr val="FF0000"/>
              </a:buClr>
              <a:buSzPct val="85000"/>
              <a:defRPr/>
            </a:pPr>
            <a:r>
              <a:rPr lang="en-US" sz="1800" dirty="0" smtClean="0">
                <a:solidFill>
                  <a:schemeClr val="accent1">
                    <a:lumMod val="50000"/>
                  </a:schemeClr>
                </a:solidFill>
                <a:latin typeface="+mj-lt"/>
                <a:ea typeface="ＭＳ Ｐゴシック" pitchFamily="34" charset="-128"/>
              </a:rPr>
              <a:t>	non-refundable</a:t>
            </a:r>
          </a:p>
          <a:p>
            <a:pPr lvl="1" indent="0">
              <a:spcBef>
                <a:spcPct val="50000"/>
              </a:spcBef>
              <a:buClr>
                <a:srgbClr val="FF0000"/>
              </a:buClr>
              <a:buSzPct val="85000"/>
              <a:defRPr/>
            </a:pPr>
            <a:r>
              <a:rPr lang="en-US" sz="1800" dirty="0" smtClean="0">
                <a:solidFill>
                  <a:schemeClr val="accent1">
                    <a:lumMod val="50000"/>
                  </a:schemeClr>
                </a:solidFill>
                <a:latin typeface="+mj-lt"/>
                <a:ea typeface="ＭＳ Ｐゴシック" pitchFamily="34" charset="-128"/>
              </a:rPr>
              <a:t>	based on approved allocation</a:t>
            </a:r>
          </a:p>
          <a:p>
            <a:pPr marL="652463" lvl="1">
              <a:lnSpc>
                <a:spcPct val="90000"/>
              </a:lnSpc>
              <a:buClr>
                <a:srgbClr val="FF0000"/>
              </a:buClr>
              <a:buSzPct val="85000"/>
              <a:buFont typeface="Arial" panose="020B0604020202020204" pitchFamily="34" charset="0"/>
              <a:buChar char="•"/>
              <a:defRPr/>
            </a:pPr>
            <a:endParaRPr lang="en-US" sz="1800" dirty="0" smtClean="0">
              <a:solidFill>
                <a:schemeClr val="accent1">
                  <a:lumMod val="50000"/>
                </a:schemeClr>
              </a:solidFill>
              <a:latin typeface="+mj-lt"/>
              <a:ea typeface="ＭＳ Ｐゴシック" pitchFamily="34" charset="-128"/>
            </a:endParaRPr>
          </a:p>
          <a:p>
            <a:pPr>
              <a:lnSpc>
                <a:spcPct val="90000"/>
              </a:lnSpc>
              <a:buFontTx/>
              <a:buNone/>
              <a:defRPr/>
            </a:pPr>
            <a:endParaRPr lang="en-US" sz="1800" b="1" dirty="0" smtClean="0">
              <a:ea typeface="ＭＳ Ｐゴシック" pitchFamily="34" charset="-128"/>
            </a:endParaRPr>
          </a:p>
        </p:txBody>
      </p:sp>
      <p:sp>
        <p:nvSpPr>
          <p:cNvPr id="15" name="Text Box 4"/>
          <p:cNvSpPr txBox="1">
            <a:spLocks noChangeArrowheads="1"/>
          </p:cNvSpPr>
          <p:nvPr/>
        </p:nvSpPr>
        <p:spPr bwMode="auto">
          <a:xfrm>
            <a:off x="131763" y="5337175"/>
            <a:ext cx="8915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algn="ctr" eaLnBrk="0" fontAlgn="base" hangingPunct="0">
              <a:spcBef>
                <a:spcPct val="0"/>
              </a:spcBef>
              <a:spcAft>
                <a:spcPct val="0"/>
              </a:spcAft>
              <a:defRPr sz="1000">
                <a:solidFill>
                  <a:schemeClr val="tx1"/>
                </a:solidFill>
                <a:latin typeface="Arial" pitchFamily="34" charset="0"/>
              </a:defRPr>
            </a:lvl6pPr>
            <a:lvl7pPr marL="2971800" indent="-228600" algn="ctr" eaLnBrk="0" fontAlgn="base" hangingPunct="0">
              <a:spcBef>
                <a:spcPct val="0"/>
              </a:spcBef>
              <a:spcAft>
                <a:spcPct val="0"/>
              </a:spcAft>
              <a:defRPr sz="1000">
                <a:solidFill>
                  <a:schemeClr val="tx1"/>
                </a:solidFill>
                <a:latin typeface="Arial" pitchFamily="34" charset="0"/>
              </a:defRPr>
            </a:lvl7pPr>
            <a:lvl8pPr marL="3429000" indent="-228600" algn="ctr" eaLnBrk="0" fontAlgn="base" hangingPunct="0">
              <a:spcBef>
                <a:spcPct val="0"/>
              </a:spcBef>
              <a:spcAft>
                <a:spcPct val="0"/>
              </a:spcAft>
              <a:defRPr sz="1000">
                <a:solidFill>
                  <a:schemeClr val="tx1"/>
                </a:solidFill>
                <a:latin typeface="Arial" pitchFamily="34" charset="0"/>
              </a:defRPr>
            </a:lvl8pPr>
            <a:lvl9pPr marL="3886200" indent="-228600" algn="ctr" eaLnBrk="0" fontAlgn="base" hangingPunct="0">
              <a:spcBef>
                <a:spcPct val="0"/>
              </a:spcBef>
              <a:spcAft>
                <a:spcPct val="0"/>
              </a:spcAft>
              <a:defRPr sz="1000">
                <a:solidFill>
                  <a:schemeClr val="tx1"/>
                </a:solidFill>
                <a:latin typeface="Arial" pitchFamily="34" charset="0"/>
              </a:defRPr>
            </a:lvl9pPr>
          </a:lstStyle>
          <a:p>
            <a:pPr algn="l">
              <a:spcBef>
                <a:spcPct val="50000"/>
              </a:spcBef>
              <a:defRPr/>
            </a:pPr>
            <a:r>
              <a:rPr lang="en-US" sz="2200" i="1" dirty="0" smtClean="0">
                <a:solidFill>
                  <a:schemeClr val="tx2">
                    <a:lumMod val="50000"/>
                  </a:schemeClr>
                </a:solidFill>
              </a:rPr>
              <a:t>Maximum/Minimum requests are based on the reimbursement amount</a:t>
            </a:r>
          </a:p>
        </p:txBody>
      </p:sp>
    </p:spTree>
    <p:extLst>
      <p:ext uri="{BB962C8B-B14F-4D97-AF65-F5344CB8AC3E}">
        <p14:creationId xmlns:p14="http://schemas.microsoft.com/office/powerpoint/2010/main" val="113416196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558" name="TextBox 6"/>
          <p:cNvSpPr txBox="1">
            <a:spLocks noChangeArrowheads="1"/>
          </p:cNvSpPr>
          <p:nvPr/>
        </p:nvSpPr>
        <p:spPr bwMode="auto">
          <a:xfrm>
            <a:off x="3103563" y="6132513"/>
            <a:ext cx="60404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dirty="0">
                <a:solidFill>
                  <a:srgbClr val="FFFFFF"/>
                </a:solidFill>
                <a:latin typeface="Tw Cen MT" pitchFamily="34" charset="0"/>
              </a:rPr>
              <a:t>﻿</a:t>
            </a:r>
            <a:endParaRPr lang="en-US" altLang="en-US" sz="3000" dirty="0">
              <a:solidFill>
                <a:srgbClr val="FFFFFF"/>
              </a:solidFill>
              <a:latin typeface="Tw Cen MT" pitchFamily="34" charset="0"/>
            </a:endParaRPr>
          </a:p>
        </p:txBody>
      </p:sp>
      <p:sp>
        <p:nvSpPr>
          <p:cNvPr id="11" name="Rectangle 4"/>
          <p:cNvSpPr txBox="1">
            <a:spLocks noChangeArrowheads="1"/>
          </p:cNvSpPr>
          <p:nvPr/>
        </p:nvSpPr>
        <p:spPr>
          <a:xfrm>
            <a:off x="1436688" y="4457700"/>
            <a:ext cx="4171950" cy="1643063"/>
          </a:xfrm>
          <a:prstGeom prst="rect">
            <a:avLst/>
          </a:prstGeom>
        </p:spPr>
        <p:txBody>
          <a:bodyPr/>
          <a:lstStyle>
            <a:lvl1pPr marL="319088" indent="-319088" algn="l" rtl="0" eaLnBrk="0" fontAlgn="base" hangingPunct="0">
              <a:spcBef>
                <a:spcPts val="700"/>
              </a:spcBef>
              <a:spcAft>
                <a:spcPct val="0"/>
              </a:spcAft>
              <a:buClr>
                <a:srgbClr val="DA9724"/>
              </a:buClr>
              <a:buSzPct val="60000"/>
              <a:buFont typeface="Wingdings" pitchFamily="2" charset="2"/>
              <a:defRPr sz="2900" kern="1200">
                <a:solidFill>
                  <a:srgbClr val="254061"/>
                </a:solidFill>
                <a:latin typeface="+mn-lt"/>
                <a:ea typeface="ＭＳ Ｐゴシック" pitchFamily="-112" charset="-128"/>
                <a:cs typeface="ＭＳ Ｐゴシック" pitchFamily="-112" charset="-128"/>
              </a:defRPr>
            </a:lvl1pPr>
            <a:lvl2pPr marL="639763" indent="-273050" algn="l" rtl="0" eaLnBrk="0" fontAlgn="base" hangingPunct="0">
              <a:spcBef>
                <a:spcPts val="550"/>
              </a:spcBef>
              <a:spcAft>
                <a:spcPct val="0"/>
              </a:spcAft>
              <a:buClr>
                <a:srgbClr val="77933C"/>
              </a:buClr>
              <a:buSzPct val="70000"/>
              <a:buFont typeface="Wingdings 2" pitchFamily="-112" charset="2"/>
              <a:buChar char=""/>
              <a:defRPr sz="2600" kern="1200">
                <a:solidFill>
                  <a:schemeClr val="tx1"/>
                </a:solidFill>
                <a:latin typeface="+mn-lt"/>
                <a:ea typeface="ＭＳ Ｐゴシック" pitchFamily="-112" charset="-128"/>
                <a:cs typeface="+mn-cs"/>
              </a:defRPr>
            </a:lvl2pPr>
            <a:lvl3pPr marL="914400" indent="-228600" algn="l" rtl="0" eaLnBrk="0" fontAlgn="base" hangingPunct="0">
              <a:spcBef>
                <a:spcPts val="500"/>
              </a:spcBef>
              <a:spcAft>
                <a:spcPct val="0"/>
              </a:spcAft>
              <a:buClr>
                <a:srgbClr val="8064A2"/>
              </a:buClr>
              <a:buSzPct val="75000"/>
              <a:buFont typeface="Wingdings" pitchFamily="2" charset="2"/>
              <a:buChar char=""/>
              <a:defRPr sz="2300" kern="1200">
                <a:solidFill>
                  <a:schemeClr val="tx1"/>
                </a:solidFill>
                <a:latin typeface="+mn-lt"/>
                <a:ea typeface="ＭＳ Ｐゴシック" pitchFamily="-112" charset="-128"/>
                <a:cs typeface="+mn-cs"/>
              </a:defRPr>
            </a:lvl3pPr>
            <a:lvl4pPr marL="1371600" indent="-228600" algn="l" rtl="0" eaLnBrk="0" fontAlgn="base" hangingPunct="0">
              <a:spcBef>
                <a:spcPts val="400"/>
              </a:spcBef>
              <a:spcAft>
                <a:spcPct val="0"/>
              </a:spcAft>
              <a:buClr>
                <a:srgbClr val="BD0C03"/>
              </a:buClr>
              <a:buSzPct val="75000"/>
              <a:buFont typeface="Wingdings" pitchFamily="2" charset="2"/>
              <a:buChar char=""/>
              <a:defRPr sz="2000" kern="1200">
                <a:solidFill>
                  <a:schemeClr val="tx1"/>
                </a:solidFill>
                <a:latin typeface="+mn-lt"/>
                <a:ea typeface="ＭＳ Ｐゴシック" pitchFamily="-112" charset="-128"/>
                <a:cs typeface="+mn-cs"/>
              </a:defRPr>
            </a:lvl4pPr>
            <a:lvl5pPr marL="1828800" indent="-228600" algn="l" rtl="0" eaLnBrk="0" fontAlgn="base" hangingPunct="0">
              <a:spcBef>
                <a:spcPts val="400"/>
              </a:spcBef>
              <a:spcAft>
                <a:spcPct val="0"/>
              </a:spcAft>
              <a:buClr>
                <a:srgbClr val="254061"/>
              </a:buClr>
              <a:buSzPct val="65000"/>
              <a:buFont typeface="Wingdings" pitchFamily="2" charset="2"/>
              <a:buChar char=""/>
              <a:defRPr sz="2000" kern="1200">
                <a:solidFill>
                  <a:schemeClr val="tx1"/>
                </a:solidFill>
                <a:latin typeface="+mn-lt"/>
                <a:ea typeface="ＭＳ Ｐゴシック" pitchFamily="-112"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eaLnBrk="1" hangingPunct="1">
              <a:buClr>
                <a:schemeClr val="tx2">
                  <a:lumMod val="75000"/>
                </a:schemeClr>
              </a:buClr>
              <a:buFont typeface="Arial" pitchFamily="34" charset="0"/>
              <a:buChar char="•"/>
              <a:defRPr/>
            </a:pPr>
            <a:endParaRPr lang="en-US" sz="2200" dirty="0" smtClean="0">
              <a:solidFill>
                <a:schemeClr val="tx2">
                  <a:lumMod val="75000"/>
                </a:schemeClr>
              </a:solidFill>
            </a:endParaRPr>
          </a:p>
        </p:txBody>
      </p:sp>
      <p:sp>
        <p:nvSpPr>
          <p:cNvPr id="14" name="Rectangle 2"/>
          <p:cNvSpPr txBox="1">
            <a:spLocks noChangeArrowheads="1"/>
          </p:cNvSpPr>
          <p:nvPr/>
        </p:nvSpPr>
        <p:spPr bwMode="auto">
          <a:xfrm>
            <a:off x="0" y="14605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3600" dirty="0" smtClean="0">
                <a:solidFill>
                  <a:schemeClr val="bg1"/>
                </a:solidFill>
                <a:latin typeface="+mn-lt"/>
                <a:ea typeface="ＭＳ Ｐゴシック" pitchFamily="-112" charset="-128"/>
              </a:rPr>
              <a:t>Branded Program: Program Year Information</a:t>
            </a:r>
            <a:r>
              <a:rPr lang="en-US" sz="3600" dirty="0" smtClean="0">
                <a:solidFill>
                  <a:schemeClr val="bg1"/>
                </a:solidFill>
                <a:ea typeface="ＭＳ Ｐゴシック" pitchFamily="-112" charset="-128"/>
              </a:rPr>
              <a:t/>
            </a:r>
            <a:br>
              <a:rPr lang="en-US" sz="3600" dirty="0" smtClean="0">
                <a:solidFill>
                  <a:schemeClr val="bg1"/>
                </a:solidFill>
                <a:ea typeface="ＭＳ Ｐゴシック" pitchFamily="-112" charset="-128"/>
              </a:rPr>
            </a:br>
            <a:endParaRPr lang="en-US" sz="3600" b="1" dirty="0" smtClean="0">
              <a:solidFill>
                <a:schemeClr val="bg1"/>
              </a:solidFill>
              <a:ea typeface="ＭＳ Ｐゴシック" pitchFamily="-112" charset="-128"/>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12" name="Rectangle 3"/>
          <p:cNvSpPr txBox="1">
            <a:spLocks noChangeArrowheads="1"/>
          </p:cNvSpPr>
          <p:nvPr/>
        </p:nvSpPr>
        <p:spPr bwMode="auto">
          <a:xfrm>
            <a:off x="381001" y="1429668"/>
            <a:ext cx="8499598" cy="46021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ct val="50000"/>
              </a:spcBef>
              <a:buClr>
                <a:srgbClr val="FF0000"/>
              </a:buClr>
              <a:buSzPct val="85000"/>
              <a:defRPr/>
            </a:pPr>
            <a:r>
              <a:rPr lang="en-US" sz="2400" dirty="0" smtClean="0">
                <a:solidFill>
                  <a:schemeClr val="accent1">
                    <a:lumMod val="50000"/>
                  </a:schemeClr>
                </a:solidFill>
                <a:latin typeface="Arial" pitchFamily="34" charset="0"/>
                <a:ea typeface="ＭＳ Ｐゴシック" pitchFamily="34" charset="-128"/>
              </a:rPr>
              <a:t>Year runs from January 1 - December 31</a:t>
            </a:r>
            <a:br>
              <a:rPr lang="en-US" sz="2400" dirty="0" smtClean="0">
                <a:solidFill>
                  <a:schemeClr val="accent1">
                    <a:lumMod val="50000"/>
                  </a:schemeClr>
                </a:solidFill>
                <a:latin typeface="Arial" pitchFamily="34" charset="0"/>
                <a:ea typeface="ＭＳ Ｐゴシック" pitchFamily="34" charset="-128"/>
              </a:rPr>
            </a:br>
            <a:r>
              <a:rPr lang="en-US" sz="2400" dirty="0" smtClean="0">
                <a:solidFill>
                  <a:schemeClr val="accent1">
                    <a:lumMod val="50000"/>
                  </a:schemeClr>
                </a:solidFill>
                <a:latin typeface="Arial" pitchFamily="34" charset="0"/>
                <a:ea typeface="ＭＳ Ｐゴシック" pitchFamily="34" charset="-128"/>
              </a:rPr>
              <a:t>(Online application opens August 1of previous year)</a:t>
            </a:r>
          </a:p>
          <a:p>
            <a:pPr marL="457200" indent="-457200">
              <a:spcBef>
                <a:spcPct val="50000"/>
              </a:spcBef>
              <a:buClr>
                <a:srgbClr val="FF0000"/>
              </a:buClr>
              <a:buSzPct val="85000"/>
              <a:defRPr/>
            </a:pPr>
            <a:r>
              <a:rPr lang="en-US" sz="2400" dirty="0" smtClean="0">
                <a:solidFill>
                  <a:schemeClr val="accent1">
                    <a:lumMod val="50000"/>
                  </a:schemeClr>
                </a:solidFill>
                <a:latin typeface="Arial" pitchFamily="34" charset="0"/>
                <a:ea typeface="ＭＳ Ｐゴシック" pitchFamily="34" charset="-128"/>
              </a:rPr>
              <a:t>Expenses must be concluded and paid for prior to December 31</a:t>
            </a:r>
          </a:p>
          <a:p>
            <a:pPr marL="457200" indent="-457200">
              <a:spcBef>
                <a:spcPct val="50000"/>
              </a:spcBef>
              <a:buClr>
                <a:srgbClr val="FF0000"/>
              </a:buClr>
              <a:buSzPct val="85000"/>
              <a:defRPr/>
            </a:pPr>
            <a:r>
              <a:rPr lang="en-US" sz="2400" dirty="0" smtClean="0">
                <a:solidFill>
                  <a:schemeClr val="accent1">
                    <a:lumMod val="50000"/>
                  </a:schemeClr>
                </a:solidFill>
                <a:latin typeface="Arial" pitchFamily="34" charset="0"/>
                <a:ea typeface="ＭＳ Ｐゴシック" pitchFamily="34" charset="-128"/>
              </a:rPr>
              <a:t>Final deadline for reimbursement requests is February 28</a:t>
            </a:r>
          </a:p>
          <a:p>
            <a:pPr marL="457200" indent="-457200">
              <a:spcBef>
                <a:spcPct val="50000"/>
              </a:spcBef>
              <a:buClr>
                <a:srgbClr val="FF0000"/>
              </a:buClr>
              <a:buSzPct val="85000"/>
              <a:defRPr/>
            </a:pPr>
            <a:r>
              <a:rPr lang="en-US" sz="2400" dirty="0" smtClean="0">
                <a:solidFill>
                  <a:schemeClr val="accent1">
                    <a:lumMod val="50000"/>
                  </a:schemeClr>
                </a:solidFill>
                <a:latin typeface="Arial" pitchFamily="34" charset="0"/>
                <a:ea typeface="ＭＳ Ｐゴシック" pitchFamily="34" charset="-128"/>
              </a:rPr>
              <a:t>Company evaluations are due February 28 </a:t>
            </a:r>
          </a:p>
          <a:p>
            <a:pPr>
              <a:lnSpc>
                <a:spcPct val="90000"/>
              </a:lnSpc>
              <a:buClr>
                <a:srgbClr val="FF0000"/>
              </a:buClr>
              <a:buSzPct val="85000"/>
              <a:buFontTx/>
              <a:buNone/>
              <a:defRPr/>
            </a:pPr>
            <a:endParaRPr lang="en-US" sz="2800" dirty="0" smtClean="0">
              <a:solidFill>
                <a:schemeClr val="accent1">
                  <a:lumMod val="50000"/>
                </a:schemeClr>
              </a:solidFill>
              <a:latin typeface="Arial" pitchFamily="34" charset="0"/>
              <a:ea typeface="ＭＳ Ｐゴシック" pitchFamily="34" charset="-128"/>
            </a:endParaRPr>
          </a:p>
        </p:txBody>
      </p:sp>
      <p:pic>
        <p:nvPicPr>
          <p:cNvPr id="8194" name="Picture 2" descr="G:\Communications\_Joint_\Evergreen\Graphic Design\Covers\Branded Program Importer Manual Cov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361" r="2633" b="66060"/>
          <a:stretch/>
        </p:blipFill>
        <p:spPr bwMode="auto">
          <a:xfrm>
            <a:off x="5034286" y="4409217"/>
            <a:ext cx="3846313" cy="162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0262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3"/>
          <p:cNvSpPr txBox="1">
            <a:spLocks noChangeArrowheads="1"/>
          </p:cNvSpPr>
          <p:nvPr/>
        </p:nvSpPr>
        <p:spPr>
          <a:xfrm>
            <a:off x="739775" y="1235075"/>
            <a:ext cx="7664450" cy="7904163"/>
          </a:xfrm>
          <a:prstGeom prst="rect">
            <a:avLst/>
          </a:prstGeom>
        </p:spPr>
        <p:txBody>
          <a:bodyPr/>
          <a:lstStyle>
            <a:lvl1pPr marL="319088" indent="-319088" algn="l" rtl="0" eaLnBrk="0" fontAlgn="base" hangingPunct="0">
              <a:spcBef>
                <a:spcPts val="700"/>
              </a:spcBef>
              <a:spcAft>
                <a:spcPct val="0"/>
              </a:spcAft>
              <a:buClr>
                <a:srgbClr val="DA9724"/>
              </a:buClr>
              <a:buSzPct val="60000"/>
              <a:buFont typeface="Wingdings" pitchFamily="2" charset="2"/>
              <a:defRPr sz="2900" kern="1200">
                <a:solidFill>
                  <a:srgbClr val="254061"/>
                </a:solidFill>
                <a:latin typeface="+mn-lt"/>
                <a:ea typeface="ＭＳ Ｐゴシック" pitchFamily="-112" charset="-128"/>
                <a:cs typeface="ＭＳ Ｐゴシック" pitchFamily="-112" charset="-128"/>
              </a:defRPr>
            </a:lvl1pPr>
            <a:lvl2pPr marL="639763" indent="-273050" algn="l" rtl="0" eaLnBrk="0" fontAlgn="base" hangingPunct="0">
              <a:spcBef>
                <a:spcPts val="550"/>
              </a:spcBef>
              <a:spcAft>
                <a:spcPct val="0"/>
              </a:spcAft>
              <a:buClr>
                <a:srgbClr val="77933C"/>
              </a:buClr>
              <a:buSzPct val="70000"/>
              <a:buFont typeface="Wingdings 2" pitchFamily="-112" charset="2"/>
              <a:buChar char=""/>
              <a:defRPr sz="2600" kern="1200">
                <a:solidFill>
                  <a:schemeClr val="tx1"/>
                </a:solidFill>
                <a:latin typeface="+mn-lt"/>
                <a:ea typeface="ＭＳ Ｐゴシック" pitchFamily="-112" charset="-128"/>
                <a:cs typeface="+mn-cs"/>
              </a:defRPr>
            </a:lvl2pPr>
            <a:lvl3pPr marL="914400" indent="-228600" algn="l" rtl="0" eaLnBrk="0" fontAlgn="base" hangingPunct="0">
              <a:spcBef>
                <a:spcPts val="500"/>
              </a:spcBef>
              <a:spcAft>
                <a:spcPct val="0"/>
              </a:spcAft>
              <a:buClr>
                <a:srgbClr val="8064A2"/>
              </a:buClr>
              <a:buSzPct val="75000"/>
              <a:buFont typeface="Wingdings" pitchFamily="2" charset="2"/>
              <a:buChar char=""/>
              <a:defRPr sz="2300" kern="1200">
                <a:solidFill>
                  <a:schemeClr val="tx1"/>
                </a:solidFill>
                <a:latin typeface="+mn-lt"/>
                <a:ea typeface="ＭＳ Ｐゴシック" pitchFamily="-112" charset="-128"/>
                <a:cs typeface="+mn-cs"/>
              </a:defRPr>
            </a:lvl3pPr>
            <a:lvl4pPr marL="1371600" indent="-228600" algn="l" rtl="0" eaLnBrk="0" fontAlgn="base" hangingPunct="0">
              <a:spcBef>
                <a:spcPts val="400"/>
              </a:spcBef>
              <a:spcAft>
                <a:spcPct val="0"/>
              </a:spcAft>
              <a:buClr>
                <a:srgbClr val="BD0C03"/>
              </a:buClr>
              <a:buSzPct val="75000"/>
              <a:buFont typeface="Wingdings" pitchFamily="2" charset="2"/>
              <a:buChar char=""/>
              <a:defRPr sz="2000" kern="1200">
                <a:solidFill>
                  <a:schemeClr val="tx1"/>
                </a:solidFill>
                <a:latin typeface="+mn-lt"/>
                <a:ea typeface="ＭＳ Ｐゴシック" pitchFamily="-112" charset="-128"/>
                <a:cs typeface="+mn-cs"/>
              </a:defRPr>
            </a:lvl4pPr>
            <a:lvl5pPr marL="1828800" indent="-228600" algn="l" rtl="0" eaLnBrk="0" fontAlgn="base" hangingPunct="0">
              <a:spcBef>
                <a:spcPts val="400"/>
              </a:spcBef>
              <a:spcAft>
                <a:spcPct val="0"/>
              </a:spcAft>
              <a:buClr>
                <a:srgbClr val="254061"/>
              </a:buClr>
              <a:buSzPct val="65000"/>
              <a:buFont typeface="Wingdings" pitchFamily="2" charset="2"/>
              <a:buChar char=""/>
              <a:defRPr sz="2000" kern="1200">
                <a:solidFill>
                  <a:schemeClr val="tx1"/>
                </a:solidFill>
                <a:latin typeface="+mn-lt"/>
                <a:ea typeface="ＭＳ Ｐゴシック" pitchFamily="-112"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hangingPunct="1">
              <a:spcBef>
                <a:spcPct val="50000"/>
              </a:spcBef>
              <a:buClr>
                <a:schemeClr val="tx2"/>
              </a:buClr>
              <a:defRPr/>
            </a:pPr>
            <a:r>
              <a:rPr lang="en-US" sz="4400" dirty="0" smtClean="0"/>
              <a:t> </a:t>
            </a:r>
            <a:br>
              <a:rPr lang="en-US" sz="4400" dirty="0" smtClean="0"/>
            </a:br>
            <a:r>
              <a:rPr lang="en-US" sz="4000" b="1" dirty="0"/>
              <a:t>Paul </a:t>
            </a:r>
            <a:r>
              <a:rPr lang="en-US" sz="4000" b="1" dirty="0" smtClean="0"/>
              <a:t>Weiss</a:t>
            </a:r>
          </a:p>
          <a:p>
            <a:pPr marL="0" indent="0" algn="ctr" eaLnBrk="1" hangingPunct="1">
              <a:spcBef>
                <a:spcPct val="50000"/>
              </a:spcBef>
              <a:buClr>
                <a:schemeClr val="tx2"/>
              </a:buClr>
              <a:defRPr/>
            </a:pPr>
            <a:r>
              <a:rPr lang="en-US" sz="4000" b="1" dirty="0" smtClean="0"/>
              <a:t>pweiss@foodexport.org</a:t>
            </a:r>
            <a:endParaRPr lang="en-US" sz="4000" b="1" dirty="0"/>
          </a:p>
          <a:p>
            <a:pPr marL="0" indent="0" algn="ctr" eaLnBrk="1" hangingPunct="1">
              <a:spcBef>
                <a:spcPct val="50000"/>
              </a:spcBef>
              <a:buClr>
                <a:schemeClr val="tx2"/>
              </a:buClr>
              <a:defRPr/>
            </a:pPr>
            <a:r>
              <a:rPr lang="en-US" sz="4000" b="1" dirty="0" smtClean="0"/>
              <a:t> 312.334.9221</a:t>
            </a:r>
          </a:p>
          <a:p>
            <a:pPr marL="0" indent="0" algn="ctr" eaLnBrk="1" hangingPunct="1">
              <a:spcBef>
                <a:spcPct val="50000"/>
              </a:spcBef>
              <a:buClr>
                <a:schemeClr val="tx2"/>
              </a:buClr>
              <a:defRPr/>
            </a:pPr>
            <a:endParaRPr lang="en-US" sz="6000" b="1" dirty="0" smtClean="0"/>
          </a:p>
          <a:p>
            <a:pPr marL="0" indent="0" algn="ctr" eaLnBrk="1" hangingPunct="1">
              <a:spcBef>
                <a:spcPct val="50000"/>
              </a:spcBef>
              <a:buClr>
                <a:schemeClr val="tx2"/>
              </a:buClr>
              <a:defRPr/>
            </a:pPr>
            <a:endParaRPr lang="en-US" sz="6000" b="1"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Your Food Export Liaison </a:t>
            </a:r>
            <a:endParaRPr lang="en-US" sz="2400" b="1" dirty="0" smtClean="0">
              <a:solidFill>
                <a:schemeClr val="bg1"/>
              </a:solidFill>
              <a:ea typeface="ＭＳ Ｐゴシック" pitchFamily="-112" charset="-128"/>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Tree>
    <p:extLst>
      <p:ext uri="{BB962C8B-B14F-4D97-AF65-F5344CB8AC3E}">
        <p14:creationId xmlns:p14="http://schemas.microsoft.com/office/powerpoint/2010/main" val="34957617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3"/>
          <p:cNvSpPr txBox="1">
            <a:spLocks noChangeArrowheads="1"/>
          </p:cNvSpPr>
          <p:nvPr/>
        </p:nvSpPr>
        <p:spPr>
          <a:xfrm>
            <a:off x="739775" y="1235075"/>
            <a:ext cx="7664450" cy="7904163"/>
          </a:xfrm>
          <a:prstGeom prst="rect">
            <a:avLst/>
          </a:prstGeom>
        </p:spPr>
        <p:txBody>
          <a:bodyPr/>
          <a:lstStyle>
            <a:lvl1pPr marL="319088" indent="-319088" algn="l" rtl="0" eaLnBrk="0" fontAlgn="base" hangingPunct="0">
              <a:spcBef>
                <a:spcPts val="700"/>
              </a:spcBef>
              <a:spcAft>
                <a:spcPct val="0"/>
              </a:spcAft>
              <a:buClr>
                <a:srgbClr val="DA9724"/>
              </a:buClr>
              <a:buSzPct val="60000"/>
              <a:buFont typeface="Wingdings" pitchFamily="2" charset="2"/>
              <a:defRPr sz="2900" kern="1200">
                <a:solidFill>
                  <a:srgbClr val="254061"/>
                </a:solidFill>
                <a:latin typeface="+mn-lt"/>
                <a:ea typeface="ＭＳ Ｐゴシック" pitchFamily="-112" charset="-128"/>
                <a:cs typeface="ＭＳ Ｐゴシック" pitchFamily="-112" charset="-128"/>
              </a:defRPr>
            </a:lvl1pPr>
            <a:lvl2pPr marL="639763" indent="-273050" algn="l" rtl="0" eaLnBrk="0" fontAlgn="base" hangingPunct="0">
              <a:spcBef>
                <a:spcPts val="550"/>
              </a:spcBef>
              <a:spcAft>
                <a:spcPct val="0"/>
              </a:spcAft>
              <a:buClr>
                <a:srgbClr val="77933C"/>
              </a:buClr>
              <a:buSzPct val="70000"/>
              <a:buFont typeface="Wingdings 2" pitchFamily="-112" charset="2"/>
              <a:buChar char=""/>
              <a:defRPr sz="2600" kern="1200">
                <a:solidFill>
                  <a:schemeClr val="tx1"/>
                </a:solidFill>
                <a:latin typeface="+mn-lt"/>
                <a:ea typeface="ＭＳ Ｐゴシック" pitchFamily="-112" charset="-128"/>
                <a:cs typeface="+mn-cs"/>
              </a:defRPr>
            </a:lvl2pPr>
            <a:lvl3pPr marL="914400" indent="-228600" algn="l" rtl="0" eaLnBrk="0" fontAlgn="base" hangingPunct="0">
              <a:spcBef>
                <a:spcPts val="500"/>
              </a:spcBef>
              <a:spcAft>
                <a:spcPct val="0"/>
              </a:spcAft>
              <a:buClr>
                <a:srgbClr val="8064A2"/>
              </a:buClr>
              <a:buSzPct val="75000"/>
              <a:buFont typeface="Wingdings" pitchFamily="2" charset="2"/>
              <a:buChar char=""/>
              <a:defRPr sz="2300" kern="1200">
                <a:solidFill>
                  <a:schemeClr val="tx1"/>
                </a:solidFill>
                <a:latin typeface="+mn-lt"/>
                <a:ea typeface="ＭＳ Ｐゴシック" pitchFamily="-112" charset="-128"/>
                <a:cs typeface="+mn-cs"/>
              </a:defRPr>
            </a:lvl3pPr>
            <a:lvl4pPr marL="1371600" indent="-228600" algn="l" rtl="0" eaLnBrk="0" fontAlgn="base" hangingPunct="0">
              <a:spcBef>
                <a:spcPts val="400"/>
              </a:spcBef>
              <a:spcAft>
                <a:spcPct val="0"/>
              </a:spcAft>
              <a:buClr>
                <a:srgbClr val="BD0C03"/>
              </a:buClr>
              <a:buSzPct val="75000"/>
              <a:buFont typeface="Wingdings" pitchFamily="2" charset="2"/>
              <a:buChar char=""/>
              <a:defRPr sz="2000" kern="1200">
                <a:solidFill>
                  <a:schemeClr val="tx1"/>
                </a:solidFill>
                <a:latin typeface="+mn-lt"/>
                <a:ea typeface="ＭＳ Ｐゴシック" pitchFamily="-112" charset="-128"/>
                <a:cs typeface="+mn-cs"/>
              </a:defRPr>
            </a:lvl4pPr>
            <a:lvl5pPr marL="1828800" indent="-228600" algn="l" rtl="0" eaLnBrk="0" fontAlgn="base" hangingPunct="0">
              <a:spcBef>
                <a:spcPts val="400"/>
              </a:spcBef>
              <a:spcAft>
                <a:spcPct val="0"/>
              </a:spcAft>
              <a:buClr>
                <a:srgbClr val="254061"/>
              </a:buClr>
              <a:buSzPct val="65000"/>
              <a:buFont typeface="Wingdings" pitchFamily="2" charset="2"/>
              <a:buChar char=""/>
              <a:defRPr sz="2000" kern="1200">
                <a:solidFill>
                  <a:schemeClr val="tx1"/>
                </a:solidFill>
                <a:latin typeface="+mn-lt"/>
                <a:ea typeface="ＭＳ Ｐゴシック" pitchFamily="-112"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hangingPunct="1">
              <a:spcBef>
                <a:spcPct val="50000"/>
              </a:spcBef>
              <a:buClr>
                <a:schemeClr val="tx2"/>
              </a:buClr>
              <a:defRPr/>
            </a:pPr>
            <a:r>
              <a:rPr lang="en-US" sz="4400" dirty="0" smtClean="0"/>
              <a:t> </a:t>
            </a:r>
            <a:br>
              <a:rPr lang="en-US" sz="4400" dirty="0" smtClean="0"/>
            </a:br>
            <a:endParaRPr lang="en-US" sz="4400" dirty="0" smtClean="0"/>
          </a:p>
          <a:p>
            <a:pPr marL="0" indent="0" algn="ctr" eaLnBrk="1" hangingPunct="1">
              <a:spcBef>
                <a:spcPct val="50000"/>
              </a:spcBef>
              <a:buClr>
                <a:schemeClr val="tx2"/>
              </a:buClr>
              <a:defRPr/>
            </a:pPr>
            <a:r>
              <a:rPr lang="en-US" sz="6000" dirty="0" smtClean="0"/>
              <a:t>Question &amp; Answer</a:t>
            </a:r>
            <a:endParaRPr lang="en-US" sz="6000" b="1"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Thank You!</a:t>
            </a:r>
            <a:endParaRPr lang="en-US" sz="2400" b="1" dirty="0" smtClean="0">
              <a:solidFill>
                <a:schemeClr val="bg1"/>
              </a:solidFill>
              <a:ea typeface="ＭＳ Ｐゴシック" pitchFamily="-112" charset="-128"/>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Tree>
    <p:extLst>
      <p:ext uri="{BB962C8B-B14F-4D97-AF65-F5344CB8AC3E}">
        <p14:creationId xmlns:p14="http://schemas.microsoft.com/office/powerpoint/2010/main" val="12319125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270" name="TextBox 6"/>
          <p:cNvSpPr txBox="1">
            <a:spLocks noChangeArrowheads="1"/>
          </p:cNvSpPr>
          <p:nvPr/>
        </p:nvSpPr>
        <p:spPr bwMode="auto">
          <a:xfrm>
            <a:off x="2935288" y="6108700"/>
            <a:ext cx="6040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dirty="0">
                <a:solidFill>
                  <a:srgbClr val="FFFFFF"/>
                </a:solidFill>
                <a:latin typeface="Tw Cen MT" pitchFamily="34" charset="0"/>
              </a:rPr>
              <a:t>﻿</a:t>
            </a:r>
            <a:r>
              <a:rPr lang="en-US" altLang="en-US" sz="2800" dirty="0">
                <a:solidFill>
                  <a:srgbClr val="FFFFFF"/>
                </a:solidFill>
                <a:latin typeface="Tw Cen MT" pitchFamily="34" charset="0"/>
              </a:rPr>
              <a:t> </a:t>
            </a:r>
            <a:endParaRPr lang="en-US" altLang="en-US" sz="3000" dirty="0">
              <a:solidFill>
                <a:srgbClr val="FFFFFF"/>
              </a:solidFill>
              <a:latin typeface="Tw Cen MT" pitchFamily="34" charset="0"/>
            </a:endParaRPr>
          </a:p>
        </p:txBody>
      </p:sp>
      <p:sp>
        <p:nvSpPr>
          <p:cNvPr id="11271" name="Rectangle 2"/>
          <p:cNvSpPr txBox="1">
            <a:spLocks noChangeArrowheads="1"/>
          </p:cNvSpPr>
          <p:nvPr/>
        </p:nvSpPr>
        <p:spPr bwMode="auto">
          <a:xfrm>
            <a:off x="-8731" y="161924"/>
            <a:ext cx="91440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800" dirty="0" smtClean="0">
                <a:solidFill>
                  <a:schemeClr val="bg1"/>
                </a:solidFill>
                <a:latin typeface="+mn-lt"/>
                <a:ea typeface="ＭＳ Ｐゴシック" pitchFamily="-112" charset="-128"/>
              </a:rPr>
              <a:t>Food Export Association of the Midwest USA: About Us</a:t>
            </a:r>
          </a:p>
        </p:txBody>
      </p:sp>
      <p:sp>
        <p:nvSpPr>
          <p:cNvPr id="12" name="Rectangle 3"/>
          <p:cNvSpPr txBox="1">
            <a:spLocks noChangeArrowheads="1"/>
          </p:cNvSpPr>
          <p:nvPr/>
        </p:nvSpPr>
        <p:spPr>
          <a:xfrm>
            <a:off x="553450" y="1117812"/>
            <a:ext cx="8458200" cy="4800600"/>
          </a:xfrm>
          <a:prstGeom prst="rect">
            <a:avLst/>
          </a:prstGeom>
        </p:spPr>
        <p:txBody>
          <a:bodyPr/>
          <a:lstStyle>
            <a:lvl1pPr marL="319088" indent="-319088" algn="l" rtl="0" eaLnBrk="0" fontAlgn="base" hangingPunct="0">
              <a:spcBef>
                <a:spcPts val="700"/>
              </a:spcBef>
              <a:spcAft>
                <a:spcPct val="0"/>
              </a:spcAft>
              <a:buClr>
                <a:srgbClr val="DA9724"/>
              </a:buClr>
              <a:buSzPct val="60000"/>
              <a:buFont typeface="Wingdings" pitchFamily="2" charset="2"/>
              <a:defRPr sz="2900" kern="1200">
                <a:solidFill>
                  <a:srgbClr val="254061"/>
                </a:solidFill>
                <a:latin typeface="+mn-lt"/>
                <a:ea typeface="ＭＳ Ｐゴシック" pitchFamily="-112" charset="-128"/>
                <a:cs typeface="ＭＳ Ｐゴシック" pitchFamily="-112" charset="-128"/>
              </a:defRPr>
            </a:lvl1pPr>
            <a:lvl2pPr marL="639763" indent="-273050" algn="l" rtl="0" eaLnBrk="0" fontAlgn="base" hangingPunct="0">
              <a:spcBef>
                <a:spcPts val="550"/>
              </a:spcBef>
              <a:spcAft>
                <a:spcPct val="0"/>
              </a:spcAft>
              <a:buClr>
                <a:srgbClr val="77933C"/>
              </a:buClr>
              <a:buSzPct val="70000"/>
              <a:buFont typeface="Wingdings 2" pitchFamily="-112" charset="2"/>
              <a:buChar char=""/>
              <a:defRPr sz="2600" kern="1200">
                <a:solidFill>
                  <a:schemeClr val="tx1"/>
                </a:solidFill>
                <a:latin typeface="+mn-lt"/>
                <a:ea typeface="ＭＳ Ｐゴシック" pitchFamily="-112" charset="-128"/>
                <a:cs typeface="+mn-cs"/>
              </a:defRPr>
            </a:lvl2pPr>
            <a:lvl3pPr marL="914400" indent="-228600" algn="l" rtl="0" eaLnBrk="0" fontAlgn="base" hangingPunct="0">
              <a:spcBef>
                <a:spcPts val="500"/>
              </a:spcBef>
              <a:spcAft>
                <a:spcPct val="0"/>
              </a:spcAft>
              <a:buClr>
                <a:srgbClr val="8064A2"/>
              </a:buClr>
              <a:buSzPct val="75000"/>
              <a:buFont typeface="Wingdings" pitchFamily="2" charset="2"/>
              <a:buChar char=""/>
              <a:defRPr sz="2300" kern="1200">
                <a:solidFill>
                  <a:schemeClr val="tx1"/>
                </a:solidFill>
                <a:latin typeface="+mn-lt"/>
                <a:ea typeface="ＭＳ Ｐゴシック" pitchFamily="-112" charset="-128"/>
                <a:cs typeface="+mn-cs"/>
              </a:defRPr>
            </a:lvl3pPr>
            <a:lvl4pPr marL="1371600" indent="-228600" algn="l" rtl="0" eaLnBrk="0" fontAlgn="base" hangingPunct="0">
              <a:spcBef>
                <a:spcPts val="400"/>
              </a:spcBef>
              <a:spcAft>
                <a:spcPct val="0"/>
              </a:spcAft>
              <a:buClr>
                <a:srgbClr val="BD0C03"/>
              </a:buClr>
              <a:buSzPct val="75000"/>
              <a:buFont typeface="Wingdings" pitchFamily="2" charset="2"/>
              <a:buChar char=""/>
              <a:defRPr sz="2000" kern="1200">
                <a:solidFill>
                  <a:schemeClr val="tx1"/>
                </a:solidFill>
                <a:latin typeface="+mn-lt"/>
                <a:ea typeface="ＭＳ Ｐゴシック" pitchFamily="-112" charset="-128"/>
                <a:cs typeface="+mn-cs"/>
              </a:defRPr>
            </a:lvl4pPr>
            <a:lvl5pPr marL="1828800" indent="-228600" algn="l" rtl="0" eaLnBrk="0" fontAlgn="base" hangingPunct="0">
              <a:spcBef>
                <a:spcPts val="400"/>
              </a:spcBef>
              <a:spcAft>
                <a:spcPct val="0"/>
              </a:spcAft>
              <a:buClr>
                <a:srgbClr val="254061"/>
              </a:buClr>
              <a:buSzPct val="65000"/>
              <a:buFont typeface="Wingdings" pitchFamily="2" charset="2"/>
              <a:buChar char=""/>
              <a:defRPr sz="2000" kern="1200">
                <a:solidFill>
                  <a:schemeClr val="tx1"/>
                </a:solidFill>
                <a:latin typeface="+mn-lt"/>
                <a:ea typeface="ＭＳ Ｐゴシック" pitchFamily="-112"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eaLnBrk="1" hangingPunct="1">
              <a:lnSpc>
                <a:spcPct val="80000"/>
              </a:lnSpc>
              <a:buClr>
                <a:schemeClr val="tx2">
                  <a:lumMod val="75000"/>
                </a:schemeClr>
              </a:buClr>
              <a:buFont typeface="Arial" pitchFamily="34" charset="0"/>
              <a:buChar char="•"/>
              <a:defRPr/>
            </a:pPr>
            <a:r>
              <a:rPr lang="en-US" sz="2000" b="1" dirty="0" smtClean="0"/>
              <a:t>Who</a:t>
            </a:r>
            <a:r>
              <a:rPr lang="en-US" sz="2000" dirty="0" smtClean="0"/>
              <a:t>: Private, n</a:t>
            </a:r>
            <a:r>
              <a:rPr lang="en-US" sz="2000" dirty="0" smtClean="0">
                <a:solidFill>
                  <a:schemeClr val="accent1">
                    <a:lumMod val="50000"/>
                  </a:schemeClr>
                </a:solidFill>
              </a:rPr>
              <a:t>on-pr</a:t>
            </a:r>
            <a:r>
              <a:rPr lang="en-US" sz="2000" dirty="0" smtClean="0"/>
              <a:t>ofit international trade organization</a:t>
            </a:r>
            <a:br>
              <a:rPr lang="en-US" sz="2000" dirty="0" smtClean="0"/>
            </a:br>
            <a:endParaRPr lang="en-US" sz="1800" dirty="0" smtClean="0"/>
          </a:p>
          <a:p>
            <a:pPr eaLnBrk="1" hangingPunct="1">
              <a:lnSpc>
                <a:spcPct val="80000"/>
              </a:lnSpc>
              <a:buClr>
                <a:schemeClr val="tx2">
                  <a:lumMod val="75000"/>
                </a:schemeClr>
              </a:buClr>
              <a:buFont typeface="Arial" pitchFamily="34" charset="0"/>
              <a:buChar char="•"/>
              <a:defRPr/>
            </a:pPr>
            <a:r>
              <a:rPr lang="en-US" sz="2000" b="1" dirty="0" smtClean="0"/>
              <a:t>Mission</a:t>
            </a:r>
            <a:r>
              <a:rPr lang="en-US" sz="2000" dirty="0"/>
              <a:t>:  </a:t>
            </a:r>
            <a:r>
              <a:rPr lang="en-US" sz="2000" dirty="0" smtClean="0"/>
              <a:t>to </a:t>
            </a:r>
            <a:r>
              <a:rPr lang="en-US" sz="2000" dirty="0"/>
              <a:t>promote the export of </a:t>
            </a:r>
            <a:r>
              <a:rPr lang="en-US" sz="2000" dirty="0" smtClean="0"/>
              <a:t>Midwestern </a:t>
            </a:r>
            <a:r>
              <a:rPr lang="en-US" sz="2000" dirty="0"/>
              <a:t>food and </a:t>
            </a:r>
            <a:br>
              <a:rPr lang="en-US" sz="2000" dirty="0"/>
            </a:br>
            <a:r>
              <a:rPr lang="en-US" sz="2000" dirty="0"/>
              <a:t>agriculture products through our programs and </a:t>
            </a:r>
            <a:r>
              <a:rPr lang="en-US" sz="2000" dirty="0" smtClean="0"/>
              <a:t>services</a:t>
            </a:r>
          </a:p>
          <a:p>
            <a:pPr marL="0" indent="0" eaLnBrk="1" hangingPunct="1">
              <a:lnSpc>
                <a:spcPct val="80000"/>
              </a:lnSpc>
              <a:buClr>
                <a:schemeClr val="tx2">
                  <a:lumMod val="75000"/>
                </a:schemeClr>
              </a:buClr>
              <a:defRPr/>
            </a:pPr>
            <a:endParaRPr lang="en-US" sz="1800" dirty="0" smtClean="0"/>
          </a:p>
          <a:p>
            <a:pPr marL="342900" indent="-342900" eaLnBrk="1" hangingPunct="1">
              <a:lnSpc>
                <a:spcPct val="80000"/>
              </a:lnSpc>
              <a:buClr>
                <a:schemeClr val="tx2">
                  <a:lumMod val="75000"/>
                </a:schemeClr>
              </a:buClr>
              <a:buFont typeface="Arial" pitchFamily="34" charset="0"/>
              <a:buChar char="•"/>
              <a:defRPr/>
            </a:pPr>
            <a:r>
              <a:rPr lang="en-US" sz="2000" b="1" dirty="0" smtClean="0"/>
              <a:t>Members</a:t>
            </a:r>
            <a:r>
              <a:rPr lang="en-US" sz="2000" dirty="0" smtClean="0"/>
              <a:t>: Our Members are </a:t>
            </a:r>
            <a:r>
              <a:rPr lang="en-US" sz="2000" dirty="0" smtClean="0">
                <a:solidFill>
                  <a:schemeClr val="accent1">
                    <a:lumMod val="50000"/>
                  </a:schemeClr>
                </a:solidFill>
              </a:rPr>
              <a:t>State</a:t>
            </a:r>
            <a:r>
              <a:rPr lang="en-US" sz="2000" dirty="0" smtClean="0"/>
              <a:t> Agricultural Promotion Agencies; </a:t>
            </a:r>
          </a:p>
          <a:p>
            <a:pPr marL="663575" lvl="1" indent="-342900" eaLnBrk="1" hangingPunct="1">
              <a:lnSpc>
                <a:spcPct val="80000"/>
              </a:lnSpc>
              <a:buClr>
                <a:schemeClr val="tx2">
                  <a:lumMod val="75000"/>
                </a:schemeClr>
              </a:buClr>
              <a:buFont typeface="Arial" pitchFamily="34" charset="0"/>
              <a:buChar char="•"/>
              <a:defRPr/>
            </a:pPr>
            <a:r>
              <a:rPr lang="en-US" sz="1700" dirty="0" smtClean="0"/>
              <a:t>Assist with Outreach and Promotion</a:t>
            </a:r>
          </a:p>
          <a:p>
            <a:pPr marL="0" indent="0" eaLnBrk="1" hangingPunct="1">
              <a:lnSpc>
                <a:spcPct val="80000"/>
              </a:lnSpc>
              <a:buClr>
                <a:schemeClr val="tx2">
                  <a:lumMod val="75000"/>
                </a:schemeClr>
              </a:buClr>
              <a:defRPr/>
            </a:pPr>
            <a:endParaRPr lang="en-US" sz="1600" dirty="0" smtClean="0"/>
          </a:p>
          <a:p>
            <a:pPr marL="342900" indent="-342900" eaLnBrk="1" hangingPunct="1">
              <a:lnSpc>
                <a:spcPct val="80000"/>
              </a:lnSpc>
              <a:buClr>
                <a:schemeClr val="tx2">
                  <a:lumMod val="75000"/>
                </a:schemeClr>
              </a:buClr>
              <a:buFont typeface="Arial" pitchFamily="34" charset="0"/>
              <a:buChar char="•"/>
              <a:defRPr/>
            </a:pPr>
            <a:r>
              <a:rPr lang="en-US" sz="2000" b="1" dirty="0" smtClean="0"/>
              <a:t>Exporters</a:t>
            </a:r>
            <a:r>
              <a:rPr lang="en-US" sz="2000" dirty="0" smtClean="0"/>
              <a:t>:</a:t>
            </a:r>
            <a:r>
              <a:rPr lang="en-US" sz="2000" dirty="0"/>
              <a:t> </a:t>
            </a:r>
            <a:r>
              <a:rPr lang="en-US" sz="2000" dirty="0" smtClean="0"/>
              <a:t>small and medium-sized US producers throughout the Midwest</a:t>
            </a:r>
          </a:p>
          <a:p>
            <a:pPr marL="663575" lvl="1" indent="-342900" eaLnBrk="1" hangingPunct="1">
              <a:lnSpc>
                <a:spcPct val="80000"/>
              </a:lnSpc>
              <a:buClr>
                <a:schemeClr val="tx2">
                  <a:lumMod val="75000"/>
                </a:schemeClr>
              </a:buClr>
              <a:buFont typeface="Arial" pitchFamily="34" charset="0"/>
              <a:buChar char="•"/>
              <a:defRPr/>
            </a:pPr>
            <a:r>
              <a:rPr lang="en-US" sz="1700" dirty="0" smtClean="0"/>
              <a:t>Products contain at least 50% U.S. agricultural content, by weight</a:t>
            </a:r>
          </a:p>
          <a:p>
            <a:pPr marL="0" indent="0" eaLnBrk="1" hangingPunct="1">
              <a:lnSpc>
                <a:spcPct val="80000"/>
              </a:lnSpc>
              <a:buClr>
                <a:schemeClr val="tx2">
                  <a:lumMod val="75000"/>
                </a:schemeClr>
              </a:buClr>
              <a:defRPr/>
            </a:pPr>
            <a:endParaRPr lang="en-US" sz="1600" dirty="0" smtClean="0"/>
          </a:p>
          <a:p>
            <a:pPr marL="342900" indent="-342900" eaLnBrk="1" hangingPunct="1">
              <a:lnSpc>
                <a:spcPct val="80000"/>
              </a:lnSpc>
              <a:spcBef>
                <a:spcPct val="0"/>
              </a:spcBef>
              <a:buClr>
                <a:schemeClr val="tx2">
                  <a:lumMod val="75000"/>
                </a:schemeClr>
              </a:buClr>
              <a:buFont typeface="Arial" pitchFamily="34" charset="0"/>
              <a:buChar char="•"/>
              <a:defRPr/>
            </a:pPr>
            <a:r>
              <a:rPr lang="en-US" sz="2000" b="1" dirty="0" smtClean="0"/>
              <a:t>Partners</a:t>
            </a:r>
            <a:r>
              <a:rPr lang="en-US" sz="2000" dirty="0" smtClean="0"/>
              <a:t>: </a:t>
            </a:r>
          </a:p>
          <a:p>
            <a:pPr marL="663575" lvl="1" indent="-342900" eaLnBrk="1" hangingPunct="1">
              <a:lnSpc>
                <a:spcPct val="80000"/>
              </a:lnSpc>
              <a:spcBef>
                <a:spcPct val="0"/>
              </a:spcBef>
              <a:buClr>
                <a:schemeClr val="tx2">
                  <a:lumMod val="75000"/>
                </a:schemeClr>
              </a:buClr>
              <a:buFont typeface="Arial" pitchFamily="34" charset="0"/>
              <a:buChar char="•"/>
              <a:defRPr/>
            </a:pPr>
            <a:r>
              <a:rPr lang="en-US" sz="1700" dirty="0" smtClean="0"/>
              <a:t>Members: 12 Midwestern state agricultural export promotion agencies</a:t>
            </a:r>
          </a:p>
          <a:p>
            <a:pPr marL="663575" lvl="1" indent="-342900" eaLnBrk="1" hangingPunct="1">
              <a:lnSpc>
                <a:spcPct val="80000"/>
              </a:lnSpc>
              <a:spcBef>
                <a:spcPct val="0"/>
              </a:spcBef>
              <a:buClr>
                <a:schemeClr val="tx2">
                  <a:lumMod val="75000"/>
                </a:schemeClr>
              </a:buClr>
              <a:buFont typeface="Arial" pitchFamily="34" charset="0"/>
              <a:buChar char="•"/>
              <a:defRPr/>
            </a:pPr>
            <a:r>
              <a:rPr lang="en-US" sz="1700" dirty="0" smtClean="0">
                <a:solidFill>
                  <a:srgbClr val="002060"/>
                </a:solidFill>
              </a:rPr>
              <a:t>Strategic Alliance with Food Export USA – Northeast since 2001</a:t>
            </a:r>
          </a:p>
          <a:p>
            <a:pPr marL="663575" lvl="1" indent="-342900" eaLnBrk="1" hangingPunct="1">
              <a:lnSpc>
                <a:spcPct val="80000"/>
              </a:lnSpc>
              <a:spcBef>
                <a:spcPct val="0"/>
              </a:spcBef>
              <a:buClr>
                <a:schemeClr val="tx2">
                  <a:lumMod val="75000"/>
                </a:schemeClr>
              </a:buClr>
              <a:buFont typeface="Arial" pitchFamily="34" charset="0"/>
              <a:buChar char="•"/>
              <a:defRPr/>
            </a:pPr>
            <a:r>
              <a:rPr lang="en-US" sz="1700" dirty="0"/>
              <a:t>Funding from USDA – Foreign Agricultural Service </a:t>
            </a:r>
          </a:p>
          <a:p>
            <a:pPr marL="663575" lvl="1" indent="-342900" eaLnBrk="1" hangingPunct="1">
              <a:lnSpc>
                <a:spcPct val="80000"/>
              </a:lnSpc>
              <a:spcBef>
                <a:spcPct val="0"/>
              </a:spcBef>
              <a:buClr>
                <a:schemeClr val="tx2">
                  <a:lumMod val="75000"/>
                </a:schemeClr>
              </a:buClr>
              <a:buFont typeface="Arial" pitchFamily="34" charset="0"/>
              <a:buChar char="•"/>
              <a:defRPr/>
            </a:pPr>
            <a:endParaRPr lang="en-US" sz="1700" dirty="0" smtClean="0">
              <a:solidFill>
                <a:srgbClr val="002060"/>
              </a:solidFill>
            </a:endParaRPr>
          </a:p>
          <a:p>
            <a:pPr marL="663575" lvl="1" indent="-342900" eaLnBrk="1" hangingPunct="1">
              <a:lnSpc>
                <a:spcPct val="80000"/>
              </a:lnSpc>
              <a:spcBef>
                <a:spcPct val="0"/>
              </a:spcBef>
              <a:buClr>
                <a:schemeClr val="tx2">
                  <a:lumMod val="75000"/>
                </a:schemeClr>
              </a:buClr>
              <a:buFont typeface="Arial" pitchFamily="34" charset="0"/>
              <a:buChar char="•"/>
              <a:defRPr/>
            </a:pPr>
            <a:endParaRPr lang="en-US" sz="1700" dirty="0" smtClean="0"/>
          </a:p>
          <a:p>
            <a:pPr marL="342900" indent="-342900" eaLnBrk="1" hangingPunct="1">
              <a:lnSpc>
                <a:spcPct val="80000"/>
              </a:lnSpc>
              <a:buClr>
                <a:schemeClr val="tx2">
                  <a:lumMod val="75000"/>
                </a:schemeClr>
              </a:buClr>
              <a:buFont typeface="Arial" pitchFamily="34" charset="0"/>
              <a:buChar char="•"/>
              <a:defRPr/>
            </a:pPr>
            <a:endParaRPr lang="en-US" sz="2000" dirty="0" smtClean="0"/>
          </a:p>
          <a:p>
            <a:pPr eaLnBrk="1" hangingPunct="1">
              <a:lnSpc>
                <a:spcPct val="80000"/>
              </a:lnSpc>
              <a:defRPr/>
            </a:pPr>
            <a:endParaRPr lang="en-US" sz="2000" dirty="0" smtClean="0"/>
          </a:p>
        </p:txBody>
      </p:sp>
      <p:pic>
        <p:nvPicPr>
          <p:cNvPr id="10" name="Picture 2" descr="http://apps.fas.usda.gov/images/logo.png"/>
          <p:cNvPicPr>
            <a:picLocks noChangeAspect="1" noChangeArrowheads="1"/>
          </p:cNvPicPr>
          <p:nvPr/>
        </p:nvPicPr>
        <p:blipFill rotWithShape="1">
          <a:blip r:embed="rId3"/>
          <a:srcRect r="9637" b="21892"/>
          <a:stretch/>
        </p:blipFill>
        <p:spPr bwMode="auto">
          <a:xfrm>
            <a:off x="2286000" y="5334000"/>
            <a:ext cx="4192588" cy="584412"/>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0194" r="-2534"/>
          <a:stretch/>
        </p:blipFill>
        <p:spPr>
          <a:xfrm>
            <a:off x="361950" y="5923992"/>
            <a:ext cx="1905000" cy="934008"/>
          </a:xfrm>
          <a:prstGeom prst="rect">
            <a:avLst/>
          </a:prstGeom>
        </p:spPr>
      </p:pic>
    </p:spTree>
    <p:extLst>
      <p:ext uri="{BB962C8B-B14F-4D97-AF65-F5344CB8AC3E}">
        <p14:creationId xmlns:p14="http://schemas.microsoft.com/office/powerpoint/2010/main" val="30487231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Communications\_Joint_\Evergreen\Graphic Design\OACS Territory Map\Midwest States Map - all 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3616" y="2895601"/>
            <a:ext cx="3283448" cy="24620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Our Midwest Member States</a:t>
            </a:r>
            <a:endParaRPr lang="en-US" sz="2400" b="1" dirty="0" smtClean="0">
              <a:solidFill>
                <a:schemeClr val="bg1"/>
              </a:solidFill>
              <a:ea typeface="ＭＳ Ｐゴシック" pitchFamily="-112" charset="-128"/>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10" name="Rectangle 3"/>
          <p:cNvSpPr txBox="1">
            <a:spLocks noChangeArrowheads="1"/>
          </p:cNvSpPr>
          <p:nvPr/>
        </p:nvSpPr>
        <p:spPr bwMode="auto">
          <a:xfrm>
            <a:off x="247650" y="1192213"/>
            <a:ext cx="8896350" cy="4695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rgbClr val="DA9724"/>
              </a:buClr>
              <a:buSzPct val="60000"/>
              <a:buFont typeface="Wingdings" pitchFamily="2" charset="2"/>
              <a:defRPr sz="2900" kern="1200">
                <a:solidFill>
                  <a:srgbClr val="254061"/>
                </a:solidFill>
                <a:latin typeface="+mn-lt"/>
                <a:ea typeface="ＭＳ Ｐゴシック" pitchFamily="-112" charset="-128"/>
                <a:cs typeface="ＭＳ Ｐゴシック" pitchFamily="-112" charset="-128"/>
              </a:defRPr>
            </a:lvl1pPr>
            <a:lvl2pPr marL="639763" indent="-273050" algn="l" rtl="0" eaLnBrk="0" fontAlgn="base" hangingPunct="0">
              <a:spcBef>
                <a:spcPts val="550"/>
              </a:spcBef>
              <a:spcAft>
                <a:spcPct val="0"/>
              </a:spcAft>
              <a:buClr>
                <a:srgbClr val="77933C"/>
              </a:buClr>
              <a:buSzPct val="70000"/>
              <a:buFont typeface="Wingdings 2" pitchFamily="18" charset="2"/>
              <a:buChar char=""/>
              <a:defRPr sz="2600" kern="1200">
                <a:solidFill>
                  <a:schemeClr val="tx1"/>
                </a:solidFill>
                <a:latin typeface="+mn-lt"/>
                <a:ea typeface="ＭＳ Ｐゴシック" pitchFamily="-112" charset="-128"/>
                <a:cs typeface="+mn-cs"/>
              </a:defRPr>
            </a:lvl2pPr>
            <a:lvl3pPr marL="914400" indent="-228600" algn="l" rtl="0" eaLnBrk="0" fontAlgn="base" hangingPunct="0">
              <a:spcBef>
                <a:spcPts val="500"/>
              </a:spcBef>
              <a:spcAft>
                <a:spcPct val="0"/>
              </a:spcAft>
              <a:buClr>
                <a:srgbClr val="8064A2"/>
              </a:buClr>
              <a:buSzPct val="75000"/>
              <a:buFont typeface="Wingdings" pitchFamily="2" charset="2"/>
              <a:buChar char=""/>
              <a:defRPr sz="2300" kern="1200">
                <a:solidFill>
                  <a:schemeClr val="tx1"/>
                </a:solidFill>
                <a:latin typeface="+mn-lt"/>
                <a:ea typeface="ＭＳ Ｐゴシック" pitchFamily="-112" charset="-128"/>
                <a:cs typeface="+mn-cs"/>
              </a:defRPr>
            </a:lvl3pPr>
            <a:lvl4pPr marL="1371600" indent="-228600" algn="l" rtl="0" eaLnBrk="0" fontAlgn="base" hangingPunct="0">
              <a:spcBef>
                <a:spcPts val="400"/>
              </a:spcBef>
              <a:spcAft>
                <a:spcPct val="0"/>
              </a:spcAft>
              <a:buClr>
                <a:srgbClr val="BD0C03"/>
              </a:buClr>
              <a:buSzPct val="75000"/>
              <a:buFont typeface="Wingdings" pitchFamily="2" charset="2"/>
              <a:buChar char=""/>
              <a:defRPr sz="2000" kern="1200">
                <a:solidFill>
                  <a:schemeClr val="tx1"/>
                </a:solidFill>
                <a:latin typeface="+mn-lt"/>
                <a:ea typeface="ＭＳ Ｐゴシック" pitchFamily="-112" charset="-128"/>
                <a:cs typeface="+mn-cs"/>
              </a:defRPr>
            </a:lvl4pPr>
            <a:lvl5pPr marL="1828800" indent="-228600" algn="l" rtl="0" eaLnBrk="0" fontAlgn="base" hangingPunct="0">
              <a:spcBef>
                <a:spcPts val="400"/>
              </a:spcBef>
              <a:spcAft>
                <a:spcPct val="0"/>
              </a:spcAft>
              <a:buClr>
                <a:srgbClr val="254061"/>
              </a:buClr>
              <a:buSzPct val="65000"/>
              <a:buFont typeface="Wingdings" pitchFamily="2" charset="2"/>
              <a:buChar char=""/>
              <a:defRPr sz="2000" kern="1200">
                <a:solidFill>
                  <a:schemeClr val="tx1"/>
                </a:solidFill>
                <a:latin typeface="+mn-lt"/>
                <a:ea typeface="ＭＳ Ｐゴシック" pitchFamily="-112"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eaLnBrk="1" hangingPunct="1">
              <a:lnSpc>
                <a:spcPct val="90000"/>
              </a:lnSpc>
              <a:buClr>
                <a:srgbClr val="FF0000"/>
              </a:buClr>
              <a:buSzPct val="85000"/>
              <a:buFont typeface="Arial" charset="0"/>
              <a:buChar char="•"/>
              <a:defRPr/>
            </a:pPr>
            <a:r>
              <a:rPr lang="en-US" sz="2000" b="1" dirty="0" smtClean="0">
                <a:ea typeface="ＭＳ Ｐゴシック" charset="-128"/>
              </a:rPr>
              <a:t>Illinois Department of Agriculture</a:t>
            </a:r>
          </a:p>
          <a:p>
            <a:pPr marL="342900" indent="-342900" eaLnBrk="1" hangingPunct="1">
              <a:lnSpc>
                <a:spcPct val="90000"/>
              </a:lnSpc>
              <a:buClr>
                <a:srgbClr val="FF0000"/>
              </a:buClr>
              <a:buSzPct val="85000"/>
              <a:buFont typeface="Arial" charset="0"/>
              <a:buChar char="•"/>
              <a:defRPr/>
            </a:pPr>
            <a:r>
              <a:rPr lang="en-US" sz="2000" b="1" dirty="0" smtClean="0">
                <a:solidFill>
                  <a:schemeClr val="accent1">
                    <a:lumMod val="50000"/>
                  </a:schemeClr>
                </a:solidFill>
                <a:ea typeface="ＭＳ Ｐゴシック" charset="-128"/>
              </a:rPr>
              <a:t>Indiana State Department of Agriculture</a:t>
            </a:r>
          </a:p>
          <a:p>
            <a:pPr marL="342900" indent="-342900" eaLnBrk="1" hangingPunct="1">
              <a:lnSpc>
                <a:spcPct val="90000"/>
              </a:lnSpc>
              <a:buClr>
                <a:srgbClr val="FF0000"/>
              </a:buClr>
              <a:buSzPct val="85000"/>
              <a:buFont typeface="Arial" charset="0"/>
              <a:buChar char="•"/>
              <a:defRPr/>
            </a:pPr>
            <a:r>
              <a:rPr lang="en-US" sz="2000" b="1" dirty="0" smtClean="0">
                <a:ea typeface="ＭＳ Ｐゴシック" charset="-128"/>
              </a:rPr>
              <a:t>Iowa Economic Development Authority</a:t>
            </a:r>
          </a:p>
          <a:p>
            <a:pPr marL="342900" indent="-342900" eaLnBrk="1" hangingPunct="1">
              <a:lnSpc>
                <a:spcPct val="90000"/>
              </a:lnSpc>
              <a:buClr>
                <a:srgbClr val="FF0000"/>
              </a:buClr>
              <a:buSzPct val="85000"/>
              <a:buFont typeface="Arial" charset="0"/>
              <a:buChar char="•"/>
              <a:defRPr/>
            </a:pPr>
            <a:r>
              <a:rPr lang="en-US" sz="2000" b="1" dirty="0" smtClean="0">
                <a:ea typeface="ＭＳ Ｐゴシック" charset="-128"/>
              </a:rPr>
              <a:t>Kansas Department of Agriculture </a:t>
            </a:r>
          </a:p>
          <a:p>
            <a:pPr marL="342900" indent="-342900" eaLnBrk="1" hangingPunct="1">
              <a:lnSpc>
                <a:spcPct val="90000"/>
              </a:lnSpc>
              <a:buClr>
                <a:srgbClr val="FF0000"/>
              </a:buClr>
              <a:buSzPct val="85000"/>
              <a:buFont typeface="Arial" charset="0"/>
              <a:buChar char="•"/>
              <a:defRPr/>
            </a:pPr>
            <a:r>
              <a:rPr lang="en-US" sz="2000" b="1" dirty="0" smtClean="0">
                <a:solidFill>
                  <a:schemeClr val="accent1">
                    <a:lumMod val="50000"/>
                  </a:schemeClr>
                </a:solidFill>
                <a:ea typeface="ＭＳ Ｐゴシック" charset="-128"/>
              </a:rPr>
              <a:t>Michigan Department of Agriculture and Rural Development</a:t>
            </a:r>
          </a:p>
          <a:p>
            <a:pPr marL="342900" indent="-342900" eaLnBrk="1" hangingPunct="1">
              <a:lnSpc>
                <a:spcPct val="90000"/>
              </a:lnSpc>
              <a:buClr>
                <a:srgbClr val="FF0000"/>
              </a:buClr>
              <a:buSzPct val="85000"/>
              <a:buFont typeface="Arial" charset="0"/>
              <a:buChar char="•"/>
              <a:defRPr/>
            </a:pPr>
            <a:r>
              <a:rPr lang="en-US" sz="2000" b="1" dirty="0" smtClean="0">
                <a:ea typeface="ＭＳ Ｐゴシック" charset="-128"/>
              </a:rPr>
              <a:t>Minnesota Department of Agriculture</a:t>
            </a:r>
          </a:p>
          <a:p>
            <a:pPr marL="342900" indent="-342900" eaLnBrk="1" hangingPunct="1">
              <a:lnSpc>
                <a:spcPct val="90000"/>
              </a:lnSpc>
              <a:buClr>
                <a:srgbClr val="FF0000"/>
              </a:buClr>
              <a:buSzPct val="85000"/>
              <a:buFont typeface="Arial" charset="0"/>
              <a:buChar char="•"/>
              <a:defRPr/>
            </a:pPr>
            <a:r>
              <a:rPr lang="en-US" sz="2000" b="1" dirty="0" smtClean="0">
                <a:ea typeface="ＭＳ Ｐゴシック" charset="-128"/>
              </a:rPr>
              <a:t>Missouri Department of Agriculture</a:t>
            </a:r>
          </a:p>
          <a:p>
            <a:pPr marL="342900" indent="-342900" eaLnBrk="1" hangingPunct="1">
              <a:lnSpc>
                <a:spcPct val="90000"/>
              </a:lnSpc>
              <a:buClr>
                <a:srgbClr val="FF0000"/>
              </a:buClr>
              <a:buSzPct val="85000"/>
              <a:buFont typeface="Arial" charset="0"/>
              <a:buChar char="•"/>
              <a:defRPr/>
            </a:pPr>
            <a:r>
              <a:rPr lang="en-US" sz="2000" b="1" dirty="0" smtClean="0">
                <a:solidFill>
                  <a:srgbClr val="FF0000"/>
                </a:solidFill>
                <a:ea typeface="ＭＳ Ｐゴシック" charset="-128"/>
              </a:rPr>
              <a:t>Nebraska Department of Agriculture</a:t>
            </a:r>
          </a:p>
          <a:p>
            <a:pPr marL="342900" indent="-342900" eaLnBrk="1" hangingPunct="1">
              <a:lnSpc>
                <a:spcPct val="90000"/>
              </a:lnSpc>
              <a:buClr>
                <a:srgbClr val="FF0000"/>
              </a:buClr>
              <a:buSzPct val="85000"/>
              <a:buFont typeface="Arial" charset="0"/>
              <a:buChar char="•"/>
              <a:defRPr/>
            </a:pPr>
            <a:r>
              <a:rPr lang="en-US" sz="2000" b="1" dirty="0" smtClean="0">
                <a:ea typeface="ＭＳ Ｐゴシック" charset="-128"/>
              </a:rPr>
              <a:t>North Dakota Department of Agriculture </a:t>
            </a:r>
          </a:p>
          <a:p>
            <a:pPr marL="342900" indent="-342900" eaLnBrk="1" hangingPunct="1">
              <a:lnSpc>
                <a:spcPct val="90000"/>
              </a:lnSpc>
              <a:buClr>
                <a:srgbClr val="FF0000"/>
              </a:buClr>
              <a:buSzPct val="85000"/>
              <a:buFont typeface="Arial" charset="0"/>
              <a:buChar char="•"/>
              <a:defRPr/>
            </a:pPr>
            <a:r>
              <a:rPr lang="en-US" sz="2000" b="1" dirty="0" smtClean="0">
                <a:ea typeface="ＭＳ Ｐゴシック" charset="-128"/>
              </a:rPr>
              <a:t>Ohio Development Services Agency</a:t>
            </a:r>
          </a:p>
          <a:p>
            <a:pPr marL="342900" indent="-342900" eaLnBrk="1" hangingPunct="1">
              <a:lnSpc>
                <a:spcPct val="90000"/>
              </a:lnSpc>
              <a:buClr>
                <a:srgbClr val="FF0000"/>
              </a:buClr>
              <a:buSzPct val="85000"/>
              <a:buFont typeface="Arial" charset="0"/>
              <a:buChar char="•"/>
              <a:defRPr/>
            </a:pPr>
            <a:r>
              <a:rPr lang="en-US" sz="2000" b="1" dirty="0" smtClean="0">
                <a:ea typeface="ＭＳ Ｐゴシック" charset="-128"/>
              </a:rPr>
              <a:t>South Dakota Department of Agriculture </a:t>
            </a:r>
          </a:p>
          <a:p>
            <a:pPr marL="342900" indent="-342900" eaLnBrk="1" hangingPunct="1">
              <a:lnSpc>
                <a:spcPct val="90000"/>
              </a:lnSpc>
              <a:buClr>
                <a:srgbClr val="FF0000"/>
              </a:buClr>
              <a:buSzPct val="85000"/>
              <a:buFont typeface="Arial" charset="0"/>
              <a:buChar char="•"/>
              <a:defRPr/>
            </a:pPr>
            <a:r>
              <a:rPr lang="en-US" sz="2000" b="1" dirty="0" smtClean="0">
                <a:ea typeface="ＭＳ Ｐゴシック" charset="-128"/>
              </a:rPr>
              <a:t>Wisconsin Department of Agriculture, Trade and Consumer Protection</a:t>
            </a:r>
            <a:endParaRPr lang="en-US" sz="2000" dirty="0" smtClean="0">
              <a:ea typeface="ＭＳ Ｐゴシック" charset="-128"/>
            </a:endParaRPr>
          </a:p>
        </p:txBody>
      </p:sp>
    </p:spTree>
    <p:extLst>
      <p:ext uri="{BB962C8B-B14F-4D97-AF65-F5344CB8AC3E}">
        <p14:creationId xmlns:p14="http://schemas.microsoft.com/office/powerpoint/2010/main" val="3878613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pic>
        <p:nvPicPr>
          <p:cNvPr id="133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682892"/>
            <a:ext cx="1943100" cy="106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0" y="0"/>
            <a:ext cx="9144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6000" dirty="0" smtClean="0">
                <a:solidFill>
                  <a:schemeClr val="bg1"/>
                </a:solidFill>
                <a:latin typeface="+mn-lt"/>
                <a:ea typeface="ＭＳ Ｐゴシック" pitchFamily="-112" charset="-128"/>
              </a:rPr>
              <a:t>MAP – FAS – USDA </a:t>
            </a:r>
            <a:endParaRPr lang="en-US" sz="6000" b="1" dirty="0" smtClean="0">
              <a:solidFill>
                <a:schemeClr val="bg1"/>
              </a:solidFill>
              <a:ea typeface="ＭＳ Ｐゴシック" pitchFamily="-112" charset="-128"/>
            </a:endParaRPr>
          </a:p>
        </p:txBody>
      </p:sp>
      <p:sp>
        <p:nvSpPr>
          <p:cNvPr id="13320" name="TextBox 10"/>
          <p:cNvSpPr txBox="1">
            <a:spLocks noChangeArrowheads="1"/>
          </p:cNvSpPr>
          <p:nvPr/>
        </p:nvSpPr>
        <p:spPr bwMode="auto">
          <a:xfrm>
            <a:off x="309563" y="1219200"/>
            <a:ext cx="838993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dirty="0" smtClean="0">
                <a:solidFill>
                  <a:schemeClr val="accent1">
                    <a:lumMod val="50000"/>
                  </a:schemeClr>
                </a:solidFill>
                <a:latin typeface="+mn-lt"/>
              </a:rPr>
              <a:t>Food Export – Midwest is funded by </a:t>
            </a:r>
          </a:p>
          <a:p>
            <a:pPr eaLnBrk="1" hangingPunct="1">
              <a:defRPr/>
            </a:pPr>
            <a:r>
              <a:rPr lang="en-US" sz="2400" dirty="0" smtClean="0">
                <a:solidFill>
                  <a:schemeClr val="accent1">
                    <a:lumMod val="50000"/>
                  </a:schemeClr>
                </a:solidFill>
                <a:latin typeface="+mn-lt"/>
              </a:rPr>
              <a:t>the U.S. Congress through the </a:t>
            </a:r>
          </a:p>
          <a:p>
            <a:pPr eaLnBrk="1" hangingPunct="1">
              <a:defRPr/>
            </a:pPr>
            <a:r>
              <a:rPr lang="en-US" sz="3200" b="1" dirty="0" smtClean="0">
                <a:solidFill>
                  <a:schemeClr val="accent1">
                    <a:lumMod val="50000"/>
                  </a:schemeClr>
                </a:solidFill>
                <a:latin typeface="+mn-lt"/>
              </a:rPr>
              <a:t>Market Access  Program (MAP) </a:t>
            </a:r>
          </a:p>
          <a:p>
            <a:pPr eaLnBrk="1" hangingPunct="1">
              <a:defRPr/>
            </a:pPr>
            <a:endParaRPr lang="en-US" sz="2400" dirty="0" smtClean="0">
              <a:solidFill>
                <a:schemeClr val="accent1">
                  <a:lumMod val="50000"/>
                </a:schemeClr>
              </a:solidFill>
              <a:latin typeface="+mn-lt"/>
            </a:endParaRPr>
          </a:p>
          <a:p>
            <a:pPr eaLnBrk="1" hangingPunct="1">
              <a:defRPr/>
            </a:pPr>
            <a:r>
              <a:rPr lang="en-US" sz="2400" dirty="0" smtClean="0">
                <a:solidFill>
                  <a:schemeClr val="accent1">
                    <a:lumMod val="50000"/>
                  </a:schemeClr>
                </a:solidFill>
                <a:latin typeface="+mn-lt"/>
              </a:rPr>
              <a:t>Which is administered by the </a:t>
            </a:r>
          </a:p>
          <a:p>
            <a:pPr eaLnBrk="1" hangingPunct="1">
              <a:defRPr/>
            </a:pPr>
            <a:r>
              <a:rPr lang="en-US" sz="3200" b="1" dirty="0" smtClean="0">
                <a:solidFill>
                  <a:schemeClr val="accent1">
                    <a:lumMod val="50000"/>
                  </a:schemeClr>
                </a:solidFill>
                <a:latin typeface="+mn-lt"/>
              </a:rPr>
              <a:t>Foreign Agricultural Service  (FAS)</a:t>
            </a:r>
          </a:p>
          <a:p>
            <a:pPr eaLnBrk="1" hangingPunct="1">
              <a:defRPr/>
            </a:pPr>
            <a:endParaRPr lang="en-US" sz="2400" dirty="0" smtClean="0">
              <a:solidFill>
                <a:schemeClr val="accent1">
                  <a:lumMod val="50000"/>
                </a:schemeClr>
              </a:solidFill>
              <a:latin typeface="+mn-lt"/>
            </a:endParaRPr>
          </a:p>
          <a:p>
            <a:pPr eaLnBrk="1" hangingPunct="1">
              <a:defRPr/>
            </a:pPr>
            <a:r>
              <a:rPr lang="en-US" sz="2400" dirty="0" smtClean="0">
                <a:solidFill>
                  <a:schemeClr val="accent1">
                    <a:lumMod val="50000"/>
                  </a:schemeClr>
                </a:solidFill>
                <a:latin typeface="+mn-lt"/>
              </a:rPr>
              <a:t>Which is an agency of the </a:t>
            </a:r>
          </a:p>
          <a:p>
            <a:pPr eaLnBrk="1" hangingPunct="1">
              <a:defRPr/>
            </a:pPr>
            <a:r>
              <a:rPr lang="en-US" sz="3200" b="1" dirty="0" smtClean="0">
                <a:solidFill>
                  <a:schemeClr val="accent1">
                    <a:lumMod val="50000"/>
                  </a:schemeClr>
                </a:solidFill>
                <a:latin typeface="+mn-lt"/>
              </a:rPr>
              <a:t>United States Department Of </a:t>
            </a:r>
          </a:p>
          <a:p>
            <a:pPr eaLnBrk="1" hangingPunct="1">
              <a:defRPr/>
            </a:pPr>
            <a:r>
              <a:rPr lang="en-US" sz="3200" b="1" dirty="0" smtClean="0">
                <a:solidFill>
                  <a:schemeClr val="accent1">
                    <a:lumMod val="50000"/>
                  </a:schemeClr>
                </a:solidFill>
                <a:latin typeface="+mn-lt"/>
              </a:rPr>
              <a:t>Agriculture (USDA)</a:t>
            </a:r>
          </a:p>
        </p:txBody>
      </p:sp>
      <p:sp>
        <p:nvSpPr>
          <p:cNvPr id="11" name="TextBox 6"/>
          <p:cNvSpPr txBox="1">
            <a:spLocks noChangeArrowheads="1"/>
          </p:cNvSpPr>
          <p:nvPr/>
        </p:nvSpPr>
        <p:spPr bwMode="auto">
          <a:xfrm>
            <a:off x="2935288" y="6108700"/>
            <a:ext cx="6040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dirty="0">
                <a:solidFill>
                  <a:srgbClr val="FFFFFF"/>
                </a:solidFill>
                <a:latin typeface="Tw Cen MT" pitchFamily="34" charset="0"/>
              </a:rPr>
              <a:t>﻿</a:t>
            </a:r>
            <a:r>
              <a:rPr lang="en-US" altLang="en-US" sz="2800" dirty="0">
                <a:solidFill>
                  <a:srgbClr val="FFFFFF"/>
                </a:solidFill>
                <a:latin typeface="Tw Cen MT" pitchFamily="34" charset="0"/>
              </a:rPr>
              <a:t> </a:t>
            </a:r>
            <a:endParaRPr lang="en-US" altLang="en-US" sz="3000" dirty="0">
              <a:solidFill>
                <a:srgbClr val="FFFFFF"/>
              </a:solidFill>
              <a:latin typeface="Tw Cen MT"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682"/>
          <a:stretch/>
        </p:blipFill>
        <p:spPr>
          <a:xfrm>
            <a:off x="5550128" y="3810990"/>
            <a:ext cx="3425598" cy="2019300"/>
          </a:xfrm>
          <a:prstGeom prst="rect">
            <a:avLst/>
          </a:prstGeom>
        </p:spPr>
      </p:pic>
    </p:spTree>
    <p:extLst>
      <p:ext uri="{BB962C8B-B14F-4D97-AF65-F5344CB8AC3E}">
        <p14:creationId xmlns:p14="http://schemas.microsoft.com/office/powerpoint/2010/main" val="2273240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2"/>
          <p:cNvSpPr txBox="1">
            <a:spLocks noChangeArrowheads="1"/>
          </p:cNvSpPr>
          <p:nvPr/>
        </p:nvSpPr>
        <p:spPr bwMode="auto">
          <a:xfrm>
            <a:off x="3175" y="149225"/>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Processed &amp; Value-Added Products</a:t>
            </a:r>
            <a:endParaRPr lang="en-US" sz="2400" b="1" dirty="0" smtClean="0">
              <a:solidFill>
                <a:schemeClr val="bg1"/>
              </a:solidFill>
              <a:ea typeface="ＭＳ Ｐゴシック" pitchFamily="-112" charset="-128"/>
            </a:endParaRPr>
          </a:p>
        </p:txBody>
      </p:sp>
      <p:sp>
        <p:nvSpPr>
          <p:cNvPr id="3" name="TextBox 2"/>
          <p:cNvSpPr txBox="1"/>
          <p:nvPr/>
        </p:nvSpPr>
        <p:spPr>
          <a:xfrm>
            <a:off x="2256183" y="1197007"/>
            <a:ext cx="6130925" cy="4455066"/>
          </a:xfrm>
          <a:prstGeom prst="rect">
            <a:avLst/>
          </a:prstGeom>
          <a:noFill/>
        </p:spPr>
        <p:txBody>
          <a:bodyPr>
            <a:spAutoFit/>
          </a:bodyPr>
          <a:lstStyle/>
          <a:p>
            <a:pPr>
              <a:lnSpc>
                <a:spcPct val="90000"/>
              </a:lnSpc>
              <a:defRPr/>
            </a:pPr>
            <a:r>
              <a:rPr lang="en-US" sz="3200" b="1" dirty="0">
                <a:solidFill>
                  <a:srgbClr val="254061"/>
                </a:solidFill>
                <a:latin typeface="+mn-lt"/>
              </a:rPr>
              <a:t>Focus on products that are value-added, consumer-oriented</a:t>
            </a:r>
          </a:p>
          <a:p>
            <a:pPr>
              <a:lnSpc>
                <a:spcPct val="90000"/>
              </a:lnSpc>
              <a:defRPr/>
            </a:pPr>
            <a:endParaRPr lang="en-US" sz="1100" dirty="0">
              <a:solidFill>
                <a:srgbClr val="254061"/>
              </a:solidFill>
              <a:latin typeface="+mn-lt"/>
            </a:endParaRPr>
          </a:p>
          <a:p>
            <a:pPr marL="342900" indent="-342900">
              <a:lnSpc>
                <a:spcPct val="90000"/>
              </a:lnSpc>
              <a:buFont typeface="Arial" pitchFamily="34" charset="0"/>
              <a:buChar char="•"/>
              <a:defRPr/>
            </a:pPr>
            <a:r>
              <a:rPr lang="en-US" sz="2400" dirty="0">
                <a:solidFill>
                  <a:srgbClr val="254061"/>
                </a:solidFill>
                <a:latin typeface="+mn-lt"/>
              </a:rPr>
              <a:t>Branded food products </a:t>
            </a:r>
          </a:p>
          <a:p>
            <a:pPr marL="800100" lvl="1" indent="-342900">
              <a:lnSpc>
                <a:spcPct val="90000"/>
              </a:lnSpc>
              <a:buFont typeface="Wingdings" panose="05000000000000000000" pitchFamily="2" charset="2"/>
              <a:buChar char="ü"/>
              <a:defRPr/>
            </a:pPr>
            <a:r>
              <a:rPr lang="en-US" sz="2400" dirty="0">
                <a:solidFill>
                  <a:srgbClr val="254061"/>
                </a:solidFill>
                <a:latin typeface="+mn-lt"/>
              </a:rPr>
              <a:t>Snack Food </a:t>
            </a:r>
          </a:p>
          <a:p>
            <a:pPr marL="800100" lvl="1" indent="-342900">
              <a:lnSpc>
                <a:spcPct val="90000"/>
              </a:lnSpc>
              <a:buFont typeface="Wingdings" panose="05000000000000000000" pitchFamily="2" charset="2"/>
              <a:buChar char="ü"/>
              <a:defRPr/>
            </a:pPr>
            <a:r>
              <a:rPr lang="en-US" sz="2400" dirty="0">
                <a:solidFill>
                  <a:srgbClr val="254061"/>
                </a:solidFill>
                <a:latin typeface="+mn-lt"/>
              </a:rPr>
              <a:t>Convenience Food </a:t>
            </a:r>
          </a:p>
          <a:p>
            <a:pPr marL="800100" lvl="1" indent="-342900">
              <a:lnSpc>
                <a:spcPct val="90000"/>
              </a:lnSpc>
              <a:buFont typeface="Wingdings" panose="05000000000000000000" pitchFamily="2" charset="2"/>
              <a:buChar char="ü"/>
              <a:defRPr/>
            </a:pPr>
            <a:r>
              <a:rPr lang="en-US" sz="2400" dirty="0">
                <a:solidFill>
                  <a:srgbClr val="254061"/>
                </a:solidFill>
                <a:latin typeface="+mn-lt"/>
              </a:rPr>
              <a:t>Natural Products</a:t>
            </a:r>
          </a:p>
          <a:p>
            <a:pPr marL="800100" lvl="1" indent="-342900">
              <a:lnSpc>
                <a:spcPct val="90000"/>
              </a:lnSpc>
              <a:buFont typeface="Wingdings" panose="05000000000000000000" pitchFamily="2" charset="2"/>
              <a:buChar char="ü"/>
              <a:defRPr/>
            </a:pPr>
            <a:r>
              <a:rPr lang="en-US" sz="2400" dirty="0">
                <a:solidFill>
                  <a:srgbClr val="254061"/>
                </a:solidFill>
                <a:latin typeface="+mn-lt"/>
              </a:rPr>
              <a:t>Specialty Foods </a:t>
            </a:r>
          </a:p>
          <a:p>
            <a:pPr marL="800100" lvl="1" indent="-342900">
              <a:lnSpc>
                <a:spcPct val="90000"/>
              </a:lnSpc>
              <a:buFont typeface="Wingdings" panose="05000000000000000000" pitchFamily="2" charset="2"/>
              <a:buChar char="ü"/>
              <a:defRPr/>
            </a:pPr>
            <a:r>
              <a:rPr lang="en-US" sz="2400" dirty="0">
                <a:solidFill>
                  <a:srgbClr val="254061"/>
                </a:solidFill>
                <a:latin typeface="+mn-lt"/>
              </a:rPr>
              <a:t>Private Label</a:t>
            </a:r>
          </a:p>
          <a:p>
            <a:pPr marL="342900" indent="-342900">
              <a:lnSpc>
                <a:spcPct val="90000"/>
              </a:lnSpc>
              <a:buFont typeface="Arial" pitchFamily="34" charset="0"/>
              <a:buChar char="•"/>
              <a:defRPr/>
            </a:pPr>
            <a:r>
              <a:rPr lang="en-US" sz="2400" dirty="0">
                <a:solidFill>
                  <a:srgbClr val="254061"/>
                </a:solidFill>
                <a:latin typeface="+mn-lt"/>
              </a:rPr>
              <a:t>Food Ingredients</a:t>
            </a:r>
          </a:p>
          <a:p>
            <a:pPr marL="342900" indent="-342900">
              <a:lnSpc>
                <a:spcPct val="90000"/>
              </a:lnSpc>
              <a:buFont typeface="Arial" pitchFamily="34" charset="0"/>
              <a:buChar char="•"/>
              <a:defRPr/>
            </a:pPr>
            <a:r>
              <a:rPr lang="en-US" sz="2400" dirty="0">
                <a:solidFill>
                  <a:srgbClr val="254061"/>
                </a:solidFill>
                <a:latin typeface="+mn-lt"/>
              </a:rPr>
              <a:t>Foodservice Products</a:t>
            </a:r>
          </a:p>
          <a:p>
            <a:pPr marL="342900" indent="-342900">
              <a:lnSpc>
                <a:spcPct val="90000"/>
              </a:lnSpc>
              <a:buFont typeface="Arial" pitchFamily="34" charset="0"/>
              <a:buChar char="•"/>
              <a:defRPr/>
            </a:pPr>
            <a:r>
              <a:rPr lang="en-US" sz="2400" dirty="0">
                <a:solidFill>
                  <a:srgbClr val="254061"/>
                </a:solidFill>
                <a:latin typeface="+mn-lt"/>
              </a:rPr>
              <a:t>Feed Ingredients</a:t>
            </a:r>
          </a:p>
          <a:p>
            <a:pPr marL="342900" indent="-342900">
              <a:lnSpc>
                <a:spcPct val="90000"/>
              </a:lnSpc>
              <a:buFont typeface="Arial" pitchFamily="34" charset="0"/>
              <a:buChar char="•"/>
              <a:defRPr/>
            </a:pPr>
            <a:r>
              <a:rPr lang="en-US" sz="2400" dirty="0">
                <a:solidFill>
                  <a:srgbClr val="254061"/>
                </a:solidFill>
                <a:latin typeface="+mn-lt"/>
              </a:rPr>
              <a:t>Other Value-Added Agricultural </a:t>
            </a:r>
            <a:r>
              <a:rPr lang="en-US" sz="2400" dirty="0" smtClean="0">
                <a:solidFill>
                  <a:srgbClr val="254061"/>
                </a:solidFill>
                <a:latin typeface="+mn-lt"/>
              </a:rPr>
              <a:t>Products</a:t>
            </a:r>
            <a:endParaRPr lang="en-US" sz="2400" dirty="0">
              <a:solidFill>
                <a:srgbClr val="254061"/>
              </a:solidFill>
              <a:latin typeface="+mn-lt"/>
            </a:endParaRPr>
          </a:p>
        </p:txBody>
      </p:sp>
      <p:pic>
        <p:nvPicPr>
          <p:cNvPr id="15368" name="Picture 11" descr="Bar Very Ber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63" y="1009650"/>
            <a:ext cx="170815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2" descr="Wanda's organic ad-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575" y="3854111"/>
            <a:ext cx="1770063"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3" descr="all bottles for magaz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009" y="2544763"/>
            <a:ext cx="19558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eatinggoodly.files.wordpress.com/2011/01/chocolate-chip-cook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599463"/>
            <a:ext cx="1782763" cy="194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Tree>
    <p:extLst>
      <p:ext uri="{BB962C8B-B14F-4D97-AF65-F5344CB8AC3E}">
        <p14:creationId xmlns:p14="http://schemas.microsoft.com/office/powerpoint/2010/main" val="317592780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414" name="Rectangle 3"/>
          <p:cNvSpPr txBox="1">
            <a:spLocks noChangeArrowheads="1"/>
          </p:cNvSpPr>
          <p:nvPr/>
        </p:nvSpPr>
        <p:spPr bwMode="auto">
          <a:xfrm>
            <a:off x="373063" y="1189039"/>
            <a:ext cx="766445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639763" indent="-273050" eaLnBrk="0" hangingPunct="0">
              <a:defRPr>
                <a:solidFill>
                  <a:schemeClr val="tx1"/>
                </a:solidFill>
                <a:latin typeface="Arial" charset="0"/>
                <a:cs typeface="Arial" charset="0"/>
              </a:defRPr>
            </a:lvl2pPr>
            <a:lvl3pPr marL="4572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2">
              <a:spcBef>
                <a:spcPts val="700"/>
              </a:spcBef>
              <a:buClr>
                <a:schemeClr val="tx2"/>
              </a:buClr>
              <a:buSzPct val="60000"/>
            </a:pPr>
            <a:r>
              <a:rPr lang="en-US" altLang="en-US" sz="2800" dirty="0">
                <a:solidFill>
                  <a:srgbClr val="254061"/>
                </a:solidFill>
                <a:latin typeface="+mj-lt"/>
                <a:ea typeface="ＭＳ Ｐゴシック" charset="-128"/>
              </a:rPr>
              <a:t>Providing </a:t>
            </a:r>
            <a:r>
              <a:rPr lang="en-US" altLang="en-US" sz="2800" dirty="0" smtClean="0">
                <a:solidFill>
                  <a:srgbClr val="254061"/>
                </a:solidFill>
                <a:latin typeface="+mj-lt"/>
                <a:ea typeface="ＭＳ Ｐゴシック" charset="-128"/>
              </a:rPr>
              <a:t>Midwest agri-business</a:t>
            </a:r>
            <a:r>
              <a:rPr lang="en-US" altLang="en-US" sz="2800" i="1" dirty="0" smtClean="0">
                <a:solidFill>
                  <a:srgbClr val="254061"/>
                </a:solidFill>
                <a:latin typeface="+mj-lt"/>
                <a:ea typeface="ＭＳ Ｐゴシック" charset="-128"/>
              </a:rPr>
              <a:t> </a:t>
            </a:r>
            <a:r>
              <a:rPr lang="en-US" altLang="en-US" sz="2800" dirty="0">
                <a:solidFill>
                  <a:srgbClr val="254061"/>
                </a:solidFill>
                <a:latin typeface="+mj-lt"/>
                <a:ea typeface="ＭＳ Ｐゴシック" charset="-128"/>
              </a:rPr>
              <a:t>companies the services they need </a:t>
            </a:r>
            <a:r>
              <a:rPr lang="en-US" altLang="en-US" sz="2800" dirty="0" smtClean="0">
                <a:solidFill>
                  <a:srgbClr val="254061"/>
                </a:solidFill>
                <a:latin typeface="+mj-lt"/>
                <a:ea typeface="ＭＳ Ｐゴシック" charset="-128"/>
              </a:rPr>
              <a:t>to </a:t>
            </a:r>
            <a:r>
              <a:rPr lang="en-US" altLang="en-US" sz="2800" dirty="0">
                <a:solidFill>
                  <a:srgbClr val="254061"/>
                </a:solidFill>
                <a:latin typeface="+mj-lt"/>
                <a:ea typeface="ＭＳ Ｐゴシック" charset="-128"/>
              </a:rPr>
              <a:t>achieve export success focused on:</a:t>
            </a:r>
          </a:p>
          <a:p>
            <a:pPr marL="0" indent="0">
              <a:spcBef>
                <a:spcPts val="700"/>
              </a:spcBef>
              <a:buClr>
                <a:schemeClr val="tx2"/>
              </a:buClr>
              <a:buSzPct val="60000"/>
            </a:pPr>
            <a:endParaRPr lang="en-US" altLang="en-US" sz="900" dirty="0">
              <a:solidFill>
                <a:srgbClr val="254061"/>
              </a:solidFill>
              <a:latin typeface="+mj-lt"/>
              <a:ea typeface="ＭＳ Ｐゴシック" charset="-128"/>
            </a:endParaRPr>
          </a:p>
          <a:p>
            <a:pPr lvl="3">
              <a:buFont typeface="Arial" charset="0"/>
              <a:buChar char="•"/>
            </a:pPr>
            <a:r>
              <a:rPr lang="en-US" altLang="en-US" sz="3200" dirty="0" smtClean="0">
                <a:solidFill>
                  <a:srgbClr val="254061"/>
                </a:solidFill>
                <a:latin typeface="+mj-lt"/>
                <a:ea typeface="ＭＳ Ｐゴシック" charset="-128"/>
              </a:rPr>
              <a:t>Outreach &amp; Exporter </a:t>
            </a:r>
            <a:r>
              <a:rPr lang="en-US" altLang="en-US" sz="3200" dirty="0">
                <a:solidFill>
                  <a:srgbClr val="254061"/>
                </a:solidFill>
                <a:latin typeface="+mj-lt"/>
                <a:ea typeface="ＭＳ Ｐゴシック" charset="-128"/>
              </a:rPr>
              <a:t>Education </a:t>
            </a:r>
          </a:p>
          <a:p>
            <a:pPr lvl="1">
              <a:buFont typeface="Arial" charset="0"/>
              <a:buChar char="•"/>
            </a:pPr>
            <a:endParaRPr lang="en-US" altLang="en-US" sz="900" dirty="0">
              <a:solidFill>
                <a:srgbClr val="254061"/>
              </a:solidFill>
              <a:latin typeface="+mj-lt"/>
              <a:ea typeface="ＭＳ Ｐゴシック" charset="-128"/>
            </a:endParaRPr>
          </a:p>
          <a:p>
            <a:pPr lvl="3">
              <a:buFont typeface="Arial" charset="0"/>
              <a:buChar char="•"/>
            </a:pPr>
            <a:r>
              <a:rPr lang="en-US" altLang="en-US" sz="3200" dirty="0">
                <a:solidFill>
                  <a:srgbClr val="254061"/>
                </a:solidFill>
                <a:latin typeface="+mj-lt"/>
                <a:ea typeface="ＭＳ Ｐゴシック" charset="-128"/>
              </a:rPr>
              <a:t>Market Entry</a:t>
            </a:r>
          </a:p>
          <a:p>
            <a:pPr marL="366713" lvl="1" indent="0"/>
            <a:endParaRPr lang="en-US" altLang="en-US" sz="900" dirty="0">
              <a:solidFill>
                <a:srgbClr val="254061"/>
              </a:solidFill>
              <a:latin typeface="+mj-lt"/>
              <a:ea typeface="ＭＳ Ｐゴシック" charset="-128"/>
            </a:endParaRPr>
          </a:p>
          <a:p>
            <a:pPr lvl="3">
              <a:buFont typeface="Arial" charset="0"/>
              <a:buChar char="•"/>
            </a:pPr>
            <a:r>
              <a:rPr lang="en-US" altLang="en-US" sz="3200" dirty="0">
                <a:solidFill>
                  <a:srgbClr val="254061"/>
                </a:solidFill>
                <a:latin typeface="+mj-lt"/>
                <a:ea typeface="ＭＳ Ｐゴシック" charset="-128"/>
              </a:rPr>
              <a:t>Market Promotion</a:t>
            </a:r>
          </a:p>
          <a:p>
            <a:pPr>
              <a:spcBef>
                <a:spcPts val="700"/>
              </a:spcBef>
              <a:buClr>
                <a:schemeClr val="tx2"/>
              </a:buClr>
              <a:buSzPct val="60000"/>
              <a:buFont typeface="Wingdings" pitchFamily="2" charset="2"/>
              <a:buChar char="§"/>
            </a:pPr>
            <a:endParaRPr lang="en-US" altLang="en-US" sz="1400" dirty="0">
              <a:solidFill>
                <a:srgbClr val="254061"/>
              </a:solidFill>
              <a:latin typeface="Tw Cen MT" pitchFamily="34" charset="0"/>
              <a:ea typeface="ＭＳ Ｐゴシック" charset="-128"/>
            </a:endParaRPr>
          </a:p>
          <a:p>
            <a:pPr>
              <a:spcBef>
                <a:spcPts val="700"/>
              </a:spcBef>
              <a:buClr>
                <a:schemeClr val="tx2"/>
              </a:buClr>
              <a:buSzPct val="60000"/>
              <a:buFont typeface="Wingdings" pitchFamily="2" charset="2"/>
              <a:buChar char="§"/>
            </a:pPr>
            <a:endParaRPr lang="en-US" altLang="en-US" sz="1400" b="1" dirty="0">
              <a:solidFill>
                <a:srgbClr val="254061"/>
              </a:solidFill>
              <a:latin typeface="Tw Cen MT" pitchFamily="34" charset="0"/>
              <a:ea typeface="ＭＳ Ｐゴシック" charset="-128"/>
            </a:endParaRPr>
          </a:p>
        </p:txBody>
      </p:sp>
      <p:sp>
        <p:nvSpPr>
          <p:cNvPr id="17415"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bg1"/>
                </a:solidFill>
                <a:latin typeface="Tw Cen MT" pitchFamily="34" charset="0"/>
                <a:ea typeface="ＭＳ Ｐゴシック" charset="-128"/>
              </a:rPr>
              <a:t>Programs and Services</a:t>
            </a:r>
            <a:endParaRPr lang="en-US" altLang="en-US" sz="2400" b="1">
              <a:solidFill>
                <a:schemeClr val="bg1"/>
              </a:solidFill>
              <a:latin typeface="Tw Cen MT" pitchFamily="34" charset="0"/>
              <a:ea typeface="ＭＳ Ｐゴシック" charset="-128"/>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913363"/>
            <a:ext cx="1905000" cy="934008"/>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65" y="4495800"/>
            <a:ext cx="8860222" cy="110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6800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8439" name="Rectangle 2"/>
          <p:cNvSpPr txBox="1">
            <a:spLocks noChangeArrowheads="1"/>
          </p:cNvSpPr>
          <p:nvPr/>
        </p:nvSpPr>
        <p:spPr bwMode="auto">
          <a:xfrm>
            <a:off x="0" y="179388"/>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dirty="0" smtClean="0">
                <a:solidFill>
                  <a:schemeClr val="bg1"/>
                </a:solidFill>
                <a:latin typeface="Tw Cen MT" pitchFamily="34" charset="0"/>
                <a:ea typeface="ＭＳ Ｐゴシック" charset="-128"/>
              </a:rPr>
              <a:t>Outreach &amp; Exporter </a:t>
            </a:r>
            <a:r>
              <a:rPr lang="en-US" altLang="en-US" sz="4000" dirty="0">
                <a:solidFill>
                  <a:schemeClr val="bg1"/>
                </a:solidFill>
                <a:latin typeface="Tw Cen MT" pitchFamily="34" charset="0"/>
                <a:ea typeface="ＭＳ Ｐゴシック" charset="-128"/>
              </a:rPr>
              <a:t>Education</a:t>
            </a:r>
            <a:endParaRPr lang="en-US" altLang="en-US" sz="2400" b="1" dirty="0">
              <a:solidFill>
                <a:schemeClr val="bg1"/>
              </a:solidFill>
              <a:latin typeface="Tw Cen MT" pitchFamily="34" charset="0"/>
              <a:ea typeface="ＭＳ Ｐゴシック" charset="-128"/>
            </a:endParaRPr>
          </a:p>
        </p:txBody>
      </p:sp>
      <p:sp>
        <p:nvSpPr>
          <p:cNvPr id="10" name="Content Placeholder 2"/>
          <p:cNvSpPr txBox="1">
            <a:spLocks/>
          </p:cNvSpPr>
          <p:nvPr/>
        </p:nvSpPr>
        <p:spPr bwMode="auto">
          <a:xfrm>
            <a:off x="353662" y="1046265"/>
            <a:ext cx="8436676" cy="3066743"/>
          </a:xfrm>
          <a:prstGeom prst="round1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1112" lvl="3" indent="-457200">
              <a:buFont typeface="Arial" panose="020B0604020202020204" pitchFamily="34" charset="0"/>
              <a:buChar char="•"/>
              <a:defRPr/>
            </a:pPr>
            <a:r>
              <a:rPr lang="en-US" sz="2600" b="1" dirty="0" smtClean="0">
                <a:solidFill>
                  <a:srgbClr val="254061"/>
                </a:solidFill>
                <a:ea typeface="ＭＳ Ｐゴシック" charset="-128"/>
              </a:rPr>
              <a:t>Food Export </a:t>
            </a:r>
            <a:r>
              <a:rPr lang="en-US" sz="2600" b="1" dirty="0" err="1" smtClean="0">
                <a:solidFill>
                  <a:srgbClr val="254061"/>
                </a:solidFill>
                <a:ea typeface="ＭＳ Ｐゴシック" charset="-128"/>
              </a:rPr>
              <a:t>Helpline</a:t>
            </a:r>
            <a:r>
              <a:rPr lang="en-US" sz="2400" b="1" baseline="30000" dirty="0" err="1" smtClean="0">
                <a:solidFill>
                  <a:srgbClr val="254061"/>
                </a:solidFill>
                <a:ea typeface="ＭＳ Ｐゴシック" charset="-128"/>
              </a:rPr>
              <a:t>TM</a:t>
            </a:r>
            <a:endParaRPr lang="en-US" sz="2400" b="1" baseline="30000" dirty="0" smtClean="0">
              <a:solidFill>
                <a:srgbClr val="254061"/>
              </a:solidFill>
              <a:ea typeface="ＭＳ Ｐゴシック" charset="-128"/>
            </a:endParaRPr>
          </a:p>
          <a:p>
            <a:pPr marL="823912" lvl="3">
              <a:defRPr/>
            </a:pPr>
            <a:endParaRPr lang="en-US" sz="800" b="1" baseline="30000" dirty="0" smtClean="0">
              <a:solidFill>
                <a:srgbClr val="254061"/>
              </a:solidFill>
              <a:ea typeface="ＭＳ Ｐゴシック" charset="-128"/>
            </a:endParaRPr>
          </a:p>
          <a:p>
            <a:pPr marL="1281112" lvl="3" indent="-457200">
              <a:buFont typeface="Arial" panose="020B0604020202020204" pitchFamily="34" charset="0"/>
              <a:buChar char="•"/>
              <a:defRPr/>
            </a:pPr>
            <a:r>
              <a:rPr lang="en-US" sz="2600" b="1" dirty="0" smtClean="0">
                <a:solidFill>
                  <a:srgbClr val="254061"/>
                </a:solidFill>
                <a:ea typeface="ＭＳ Ｐゴシック" charset="-128"/>
              </a:rPr>
              <a:t>Export Advisor Program</a:t>
            </a:r>
          </a:p>
          <a:p>
            <a:pPr marL="823912" lvl="3">
              <a:defRPr/>
            </a:pPr>
            <a:endParaRPr lang="en-US" sz="800" b="1" dirty="0" smtClean="0">
              <a:solidFill>
                <a:srgbClr val="254061"/>
              </a:solidFill>
              <a:ea typeface="ＭＳ Ｐゴシック" charset="-128"/>
            </a:endParaRPr>
          </a:p>
          <a:p>
            <a:pPr marL="1281112" lvl="3" indent="-457200">
              <a:buFont typeface="Arial" panose="020B0604020202020204" pitchFamily="34" charset="0"/>
              <a:buChar char="•"/>
              <a:defRPr/>
            </a:pPr>
            <a:r>
              <a:rPr lang="en-US" sz="2600" b="1" dirty="0" smtClean="0">
                <a:solidFill>
                  <a:srgbClr val="254061"/>
                </a:solidFill>
                <a:ea typeface="ＭＳ Ｐゴシック" charset="-128"/>
              </a:rPr>
              <a:t>Export Essentials Online</a:t>
            </a:r>
          </a:p>
          <a:p>
            <a:pPr marL="823912" lvl="3">
              <a:defRPr/>
            </a:pPr>
            <a:endParaRPr lang="en-US" sz="800" b="1" dirty="0" smtClean="0">
              <a:solidFill>
                <a:srgbClr val="254061"/>
              </a:solidFill>
              <a:ea typeface="ＭＳ Ｐゴシック" charset="-128"/>
            </a:endParaRPr>
          </a:p>
          <a:p>
            <a:pPr marL="1281112" lvl="3" indent="-457200">
              <a:buFont typeface="Arial" panose="020B0604020202020204" pitchFamily="34" charset="0"/>
              <a:buChar char="•"/>
              <a:defRPr/>
            </a:pPr>
            <a:r>
              <a:rPr lang="en-US" sz="2600" b="1" dirty="0" smtClean="0">
                <a:solidFill>
                  <a:srgbClr val="254061"/>
                </a:solidFill>
                <a:ea typeface="ＭＳ Ｐゴシック" charset="-128"/>
              </a:rPr>
              <a:t>Seminars &amp; Webinars</a:t>
            </a:r>
          </a:p>
          <a:p>
            <a:pPr marL="823912" lvl="3">
              <a:defRPr/>
            </a:pPr>
            <a:endParaRPr lang="en-US" sz="800" b="1" dirty="0" smtClean="0">
              <a:solidFill>
                <a:srgbClr val="254061"/>
              </a:solidFill>
              <a:ea typeface="ＭＳ Ｐゴシック" charset="-128"/>
            </a:endParaRPr>
          </a:p>
          <a:p>
            <a:pPr marL="1281112" lvl="3" indent="-457200">
              <a:buFont typeface="Arial" panose="020B0604020202020204" pitchFamily="34" charset="0"/>
              <a:buChar char="•"/>
              <a:defRPr/>
            </a:pPr>
            <a:r>
              <a:rPr lang="en-US" sz="2600" b="1" dirty="0">
                <a:solidFill>
                  <a:srgbClr val="254061"/>
                </a:solidFill>
                <a:ea typeface="ＭＳ Ｐゴシック" charset="-128"/>
                <a:hlinkClick r:id="rId3"/>
              </a:rPr>
              <a:t>www.Foodexport.org</a:t>
            </a:r>
            <a:endParaRPr lang="en-US" sz="2600" b="1" dirty="0">
              <a:solidFill>
                <a:srgbClr val="254061"/>
              </a:solidFill>
              <a:ea typeface="ＭＳ Ｐゴシック" charset="-128"/>
            </a:endParaRPr>
          </a:p>
          <a:p>
            <a:pPr marL="823912" lvl="3">
              <a:defRPr/>
            </a:pPr>
            <a:endParaRPr lang="en-US" sz="800" b="1" dirty="0" smtClean="0">
              <a:solidFill>
                <a:srgbClr val="254061"/>
              </a:solidFill>
              <a:ea typeface="ＭＳ Ｐゴシック" charset="-128"/>
            </a:endParaRPr>
          </a:p>
          <a:p>
            <a:pPr marL="1281112" lvl="3" indent="-457200">
              <a:buFont typeface="Arial" panose="020B0604020202020204" pitchFamily="34" charset="0"/>
              <a:buChar char="•"/>
              <a:defRPr/>
            </a:pPr>
            <a:r>
              <a:rPr lang="en-US" sz="2600" b="1" dirty="0" smtClean="0">
                <a:solidFill>
                  <a:srgbClr val="254061"/>
                </a:solidFill>
                <a:ea typeface="ＭＳ Ｐゴシック" charset="-128"/>
              </a:rPr>
              <a:t>Newsletters</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38" y="4113008"/>
            <a:ext cx="8470838" cy="1720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6">
            <a:extLst>
              <a:ext uri="{28A0092B-C50C-407E-A947-70E740481C1C}">
                <a14:useLocalDpi xmlns:a14="http://schemas.microsoft.com/office/drawing/2010/main" val="0"/>
              </a:ext>
            </a:extLst>
          </a:blip>
          <a:srcRect l="578" t="48141" r="84084" b="27528"/>
          <a:stretch>
            <a:fillRect/>
          </a:stretch>
        </p:blipFill>
        <p:spPr bwMode="auto">
          <a:xfrm>
            <a:off x="643577" y="4327530"/>
            <a:ext cx="2291711" cy="129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ndiana Semina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047" t="28024" r="7639"/>
          <a:stretch/>
        </p:blipFill>
        <p:spPr bwMode="auto">
          <a:xfrm>
            <a:off x="6351115" y="4158390"/>
            <a:ext cx="2249962" cy="162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5672" y="4021317"/>
            <a:ext cx="1252656" cy="184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353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09650"/>
          </a:xfrm>
          <a:prstGeom prst="rect">
            <a:avLst/>
          </a:prstGeom>
          <a:solidFill>
            <a:srgbClr val="25406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935288" y="6043613"/>
            <a:ext cx="6208712" cy="714375"/>
          </a:xfrm>
          <a:prstGeom prst="rect">
            <a:avLst/>
          </a:prstGeom>
          <a:solidFill>
            <a:srgbClr val="BD0C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000" dirty="0" smtClean="0">
                <a:solidFill>
                  <a:schemeClr val="bg1"/>
                </a:solidFill>
                <a:latin typeface="+mn-lt"/>
                <a:ea typeface="ＭＳ Ｐゴシック" pitchFamily="-112" charset="-128"/>
              </a:rPr>
              <a:t>Food Export </a:t>
            </a:r>
            <a:r>
              <a:rPr lang="en-US" sz="4000" dirty="0" err="1" smtClean="0">
                <a:solidFill>
                  <a:schemeClr val="bg1"/>
                </a:solidFill>
                <a:latin typeface="+mn-lt"/>
                <a:ea typeface="ＭＳ Ｐゴシック" pitchFamily="-112" charset="-128"/>
              </a:rPr>
              <a:t>Helpline</a:t>
            </a:r>
            <a:r>
              <a:rPr lang="en-US" sz="4000" baseline="30000" dirty="0" err="1" smtClean="0">
                <a:solidFill>
                  <a:schemeClr val="bg1"/>
                </a:solidFill>
                <a:latin typeface="+mn-lt"/>
                <a:ea typeface="ＭＳ Ｐゴシック" pitchFamily="-112" charset="-128"/>
              </a:rPr>
              <a:t>TM</a:t>
            </a:r>
            <a:endParaRPr lang="en-US" sz="4000" baseline="30000" dirty="0" smtClean="0">
              <a:solidFill>
                <a:schemeClr val="bg1"/>
              </a:solidFill>
              <a:latin typeface="+mn-lt"/>
              <a:ea typeface="ＭＳ Ｐゴシック" pitchFamily="-112" charset="-128"/>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0194" r="-2534"/>
          <a:stretch/>
        </p:blipFill>
        <p:spPr>
          <a:xfrm>
            <a:off x="381000" y="5813086"/>
            <a:ext cx="1905000" cy="934008"/>
          </a:xfrm>
          <a:prstGeom prst="rect">
            <a:avLst/>
          </a:prstGeom>
        </p:spPr>
      </p:pic>
      <p:sp>
        <p:nvSpPr>
          <p:cNvPr id="11" name="Rectangle 3"/>
          <p:cNvSpPr txBox="1">
            <a:spLocks noChangeArrowheads="1"/>
          </p:cNvSpPr>
          <p:nvPr/>
        </p:nvSpPr>
        <p:spPr bwMode="auto">
          <a:xfrm>
            <a:off x="808513" y="1251811"/>
            <a:ext cx="7754938" cy="3771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Clr>
                <a:srgbClr val="FF0000"/>
              </a:buClr>
              <a:buSzPct val="85000"/>
              <a:tabLst>
                <a:tab pos="401638" algn="l"/>
              </a:tabLst>
              <a:defRPr/>
            </a:pPr>
            <a:r>
              <a:rPr lang="en-US" sz="2800" dirty="0" smtClean="0">
                <a:solidFill>
                  <a:schemeClr val="accent1">
                    <a:lumMod val="50000"/>
                  </a:schemeClr>
                </a:solidFill>
                <a:latin typeface="Arial" pitchFamily="34" charset="0"/>
                <a:ea typeface="ＭＳ Ｐゴシック" pitchFamily="34" charset="-128"/>
              </a:rPr>
              <a:t>Provides customized, </a:t>
            </a:r>
            <a:r>
              <a:rPr lang="en-US" sz="2800" b="1" i="1" dirty="0" smtClean="0">
                <a:solidFill>
                  <a:schemeClr val="accent1">
                    <a:lumMod val="50000"/>
                  </a:schemeClr>
                </a:solidFill>
                <a:latin typeface="Arial" pitchFamily="34" charset="0"/>
                <a:ea typeface="ＭＳ Ｐゴシック" pitchFamily="34" charset="-128"/>
              </a:rPr>
              <a:t>one-on-one assistance</a:t>
            </a:r>
            <a:r>
              <a:rPr lang="en-US" sz="2800" dirty="0" smtClean="0">
                <a:solidFill>
                  <a:schemeClr val="accent1">
                    <a:lumMod val="50000"/>
                  </a:schemeClr>
                </a:solidFill>
                <a:latin typeface="Arial" pitchFamily="34" charset="0"/>
                <a:ea typeface="ＭＳ Ｐゴシック" pitchFamily="34" charset="-128"/>
              </a:rPr>
              <a:t> to suppliers  </a:t>
            </a:r>
          </a:p>
          <a:p>
            <a:pPr marL="285750" indent="-285750">
              <a:buClr>
                <a:srgbClr val="FF0000"/>
              </a:buClr>
              <a:buSzPct val="85000"/>
              <a:tabLst>
                <a:tab pos="401638" algn="l"/>
              </a:tabLst>
              <a:defRPr/>
            </a:pPr>
            <a:endParaRPr lang="en-US" sz="1800" dirty="0" smtClean="0">
              <a:solidFill>
                <a:schemeClr val="accent1">
                  <a:lumMod val="50000"/>
                </a:schemeClr>
              </a:solidFill>
              <a:latin typeface="Arial" pitchFamily="34" charset="0"/>
              <a:ea typeface="ＭＳ Ｐゴシック" pitchFamily="34" charset="-128"/>
            </a:endParaRPr>
          </a:p>
          <a:p>
            <a:pPr marL="457200" indent="-457200">
              <a:buClr>
                <a:srgbClr val="FF0000"/>
              </a:buClr>
              <a:buSzPct val="85000"/>
              <a:tabLst>
                <a:tab pos="401638" algn="l"/>
              </a:tabLst>
              <a:defRPr/>
            </a:pPr>
            <a:r>
              <a:rPr lang="en-US" sz="2800" dirty="0" smtClean="0">
                <a:solidFill>
                  <a:schemeClr val="accent1">
                    <a:lumMod val="50000"/>
                  </a:schemeClr>
                </a:solidFill>
                <a:latin typeface="Arial" pitchFamily="34" charset="0"/>
                <a:ea typeface="ＭＳ Ｐゴシック" pitchFamily="34" charset="-128"/>
              </a:rPr>
              <a:t>Short-term or long-term support  </a:t>
            </a:r>
          </a:p>
          <a:p>
            <a:pPr marL="285750" indent="-285750">
              <a:buClr>
                <a:srgbClr val="FF0000"/>
              </a:buClr>
              <a:buSzPct val="85000"/>
              <a:tabLst>
                <a:tab pos="401638" algn="l"/>
              </a:tabLst>
              <a:defRPr/>
            </a:pPr>
            <a:endParaRPr lang="en-US" sz="1800" dirty="0" smtClean="0">
              <a:solidFill>
                <a:schemeClr val="accent1">
                  <a:lumMod val="50000"/>
                </a:schemeClr>
              </a:solidFill>
              <a:latin typeface="Arial" pitchFamily="34" charset="0"/>
              <a:ea typeface="ＭＳ Ｐゴシック" pitchFamily="34" charset="-128"/>
            </a:endParaRPr>
          </a:p>
          <a:p>
            <a:pPr marL="457200" indent="-457200">
              <a:buClr>
                <a:srgbClr val="FF0000"/>
              </a:buClr>
              <a:buSzPct val="85000"/>
              <a:tabLst>
                <a:tab pos="401638" algn="l"/>
              </a:tabLst>
              <a:defRPr/>
            </a:pPr>
            <a:r>
              <a:rPr lang="en-US" sz="2800" dirty="0" smtClean="0">
                <a:solidFill>
                  <a:schemeClr val="accent1">
                    <a:lumMod val="50000"/>
                  </a:schemeClr>
                </a:solidFill>
                <a:latin typeface="Arial" pitchFamily="34" charset="0"/>
                <a:ea typeface="ＭＳ Ｐゴシック" pitchFamily="34" charset="-128"/>
              </a:rPr>
              <a:t>Industry expert provides assistance</a:t>
            </a:r>
          </a:p>
          <a:p>
            <a:pPr marL="457200" indent="-457200">
              <a:buClr>
                <a:srgbClr val="FF0000"/>
              </a:buClr>
              <a:buSzPct val="85000"/>
              <a:tabLst>
                <a:tab pos="401638" algn="l"/>
              </a:tabLst>
              <a:defRPr/>
            </a:pPr>
            <a:endParaRPr lang="en-US" sz="2800" dirty="0" smtClean="0">
              <a:solidFill>
                <a:schemeClr val="accent1">
                  <a:lumMod val="50000"/>
                </a:schemeClr>
              </a:solidFill>
              <a:latin typeface="Arial" pitchFamily="34" charset="0"/>
              <a:ea typeface="ＭＳ Ｐゴシック" pitchFamily="34" charset="-128"/>
            </a:endParaRPr>
          </a:p>
        </p:txBody>
      </p:sp>
      <p:pic>
        <p:nvPicPr>
          <p:cNvPr id="3074" name="Picture 2" descr="G:\Communications\_Joint_\Evergreen\Graphic Design\Program Headers\FEH_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697" y="4337049"/>
            <a:ext cx="5201442" cy="131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547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1264</Words>
  <Application>Microsoft Office PowerPoint</Application>
  <PresentationFormat>On-screen Show (4:3)</PresentationFormat>
  <Paragraphs>354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Lynch - Food Export Helpline</dc:creator>
  <cp:lastModifiedBy>denny</cp:lastModifiedBy>
  <cp:revision>60</cp:revision>
  <cp:lastPrinted>2015-08-26T18:08:25Z</cp:lastPrinted>
  <dcterms:created xsi:type="dcterms:W3CDTF">2014-08-28T13:49:14Z</dcterms:created>
  <dcterms:modified xsi:type="dcterms:W3CDTF">2018-05-30T20:12:35Z</dcterms:modified>
</cp:coreProperties>
</file>